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7" r:id="rId3"/>
    <p:sldId id="275" r:id="rId4"/>
    <p:sldId id="257" r:id="rId5"/>
    <p:sldId id="259" r:id="rId6"/>
    <p:sldId id="260" r:id="rId7"/>
    <p:sldId id="261" r:id="rId8"/>
    <p:sldId id="262" r:id="rId9"/>
    <p:sldId id="263" r:id="rId10"/>
    <p:sldId id="264" r:id="rId11"/>
    <p:sldId id="265" r:id="rId12"/>
    <p:sldId id="276" r:id="rId13"/>
    <p:sldId id="266" r:id="rId14"/>
    <p:sldId id="267" r:id="rId15"/>
    <p:sldId id="269" r:id="rId16"/>
    <p:sldId id="270" r:id="rId17"/>
    <p:sldId id="271" r:id="rId18"/>
    <p:sldId id="272" r:id="rId19"/>
    <p:sldId id="273"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2" y="1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1C5191-B373-4B77-8CA9-9C342244D381}" type="datetimeFigureOut">
              <a:rPr lang="en-US" smtClean="0"/>
              <a:pPr/>
              <a:t>3/15/2016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6A810E-C84C-4401-966B-4285576C2A70}" type="slidenum">
              <a:rPr lang="en-US" smtClean="0"/>
              <a:pPr/>
              <a:t>‹#›</a:t>
            </a:fld>
            <a:endParaRPr lang="en-US" dirty="0"/>
          </a:p>
        </p:txBody>
      </p:sp>
    </p:spTree>
    <p:extLst>
      <p:ext uri="{BB962C8B-B14F-4D97-AF65-F5344CB8AC3E}">
        <p14:creationId xmlns:p14="http://schemas.microsoft.com/office/powerpoint/2010/main" val="277667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6A810E-C84C-4401-966B-4285576C2A70}" type="slidenum">
              <a:rPr lang="en-US" smtClean="0"/>
              <a:pPr/>
              <a:t>1</a:t>
            </a:fld>
            <a:endParaRPr lang="en-US"/>
          </a:p>
        </p:txBody>
      </p:sp>
    </p:spTree>
    <p:extLst>
      <p:ext uri="{BB962C8B-B14F-4D97-AF65-F5344CB8AC3E}">
        <p14:creationId xmlns:p14="http://schemas.microsoft.com/office/powerpoint/2010/main" val="1697780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128335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3258087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253104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4004528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1256947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2013845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735874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4235102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2231702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2526343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F7F72B-BAAE-4ADE-8873-C2FCB488E49F}" type="datetimeFigureOut">
              <a:rPr lang="en-US" smtClean="0"/>
              <a:pPr/>
              <a:t>3/15/2016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2451799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F7F72B-BAAE-4ADE-8873-C2FCB488E49F}" type="datetimeFigureOut">
              <a:rPr lang="en-US" smtClean="0"/>
              <a:pPr/>
              <a:t>3/15/2016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857DC5-4964-43A6-8547-70FCB318DC5A}" type="slidenum">
              <a:rPr lang="en-US" smtClean="0"/>
              <a:pPr/>
              <a:t>‹#›</a:t>
            </a:fld>
            <a:endParaRPr lang="en-US" dirty="0"/>
          </a:p>
        </p:txBody>
      </p:sp>
    </p:spTree>
    <p:extLst>
      <p:ext uri="{BB962C8B-B14F-4D97-AF65-F5344CB8AC3E}">
        <p14:creationId xmlns:p14="http://schemas.microsoft.com/office/powerpoint/2010/main" val="118848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4539" y="497305"/>
            <a:ext cx="11077730" cy="3128211"/>
          </a:xfrm>
        </p:spPr>
        <p:txBody>
          <a:bodyPr>
            <a:normAutofit fontScale="90000"/>
          </a:bodyPr>
          <a:lstStyle/>
          <a:p>
            <a:r>
              <a:rPr lang="en-US" b="1" dirty="0" smtClean="0"/>
              <a:t/>
            </a:r>
            <a:br>
              <a:rPr lang="en-US" b="1" dirty="0" smtClean="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Aspects of Romanian </a:t>
            </a:r>
            <a:r>
              <a:rPr lang="en-US" b="1" dirty="0"/>
              <a:t>experience in development of border regions of EU </a:t>
            </a:r>
            <a:r>
              <a:rPr lang="en-US" b="1" dirty="0" smtClean="0"/>
              <a:t/>
            </a:r>
            <a:br>
              <a:rPr lang="en-US" b="1" dirty="0" smtClean="0"/>
            </a:br>
            <a:r>
              <a:rPr lang="en-US" dirty="0"/>
              <a:t/>
            </a:r>
            <a:br>
              <a:rPr lang="en-US" dirty="0"/>
            </a:br>
            <a:endParaRPr lang="en-US" dirty="0"/>
          </a:p>
        </p:txBody>
      </p:sp>
      <p:sp>
        <p:nvSpPr>
          <p:cNvPr id="3" name="Subtitle 2"/>
          <p:cNvSpPr>
            <a:spLocks noGrp="1"/>
          </p:cNvSpPr>
          <p:nvPr>
            <p:ph type="subTitle" idx="1"/>
          </p:nvPr>
        </p:nvSpPr>
        <p:spPr>
          <a:xfrm>
            <a:off x="704539" y="2454442"/>
            <a:ext cx="10733482" cy="3914274"/>
          </a:xfrm>
        </p:spPr>
        <p:txBody>
          <a:bodyPr>
            <a:normAutofit fontScale="92500" lnSpcReduction="20000"/>
          </a:bodyPr>
          <a:lstStyle/>
          <a:p>
            <a:pPr algn="l"/>
            <a:r>
              <a:rPr lang="en-US" sz="2800" b="1" dirty="0" smtClean="0"/>
              <a:t>STRUTURE:</a:t>
            </a:r>
          </a:p>
          <a:p>
            <a:pPr marL="457200" indent="-457200" algn="l">
              <a:buFont typeface="Arial" panose="020B0604020202020204" pitchFamily="34" charset="0"/>
              <a:buChar char="•"/>
            </a:pPr>
            <a:r>
              <a:rPr lang="en-US" sz="2800" b="1" dirty="0" err="1" smtClean="0"/>
              <a:t>Theor</a:t>
            </a:r>
            <a:r>
              <a:rPr lang="ro-RO" sz="2800" b="1" dirty="0" smtClean="0"/>
              <a:t>etical</a:t>
            </a:r>
            <a:r>
              <a:rPr lang="ro-RO" sz="2800" b="1" dirty="0" smtClean="0"/>
              <a:t> </a:t>
            </a:r>
            <a:r>
              <a:rPr lang="ro-RO" sz="2800" b="1" dirty="0" smtClean="0"/>
              <a:t>aproach</a:t>
            </a:r>
            <a:r>
              <a:rPr lang="en-US" sz="2800" b="1" dirty="0" smtClean="0"/>
              <a:t> and instrument</a:t>
            </a:r>
            <a:r>
              <a:rPr lang="ro-RO" sz="2800" b="1" dirty="0" smtClean="0"/>
              <a:t>s</a:t>
            </a:r>
            <a:r>
              <a:rPr lang="en-US" sz="2800" b="1" dirty="0" smtClean="0"/>
              <a:t> which follow the political decision to join EU structure</a:t>
            </a:r>
            <a:r>
              <a:rPr lang="ro-RO" sz="2800" b="1" dirty="0" smtClean="0"/>
              <a:t> – 4 </a:t>
            </a:r>
            <a:r>
              <a:rPr lang="ro-RO" sz="2800" b="1" dirty="0" smtClean="0"/>
              <a:t>slides</a:t>
            </a:r>
            <a:endParaRPr lang="en-US" sz="2800" b="1" dirty="0" smtClean="0"/>
          </a:p>
          <a:p>
            <a:pPr marL="457200" indent="-457200" algn="l">
              <a:buFont typeface="Arial" panose="020B0604020202020204" pitchFamily="34" charset="0"/>
              <a:buChar char="•"/>
            </a:pPr>
            <a:r>
              <a:rPr lang="ro-RO" sz="2800" b="1" dirty="0" smtClean="0"/>
              <a:t>Romania CBC </a:t>
            </a:r>
            <a:r>
              <a:rPr lang="ro-RO" sz="2800" b="1" dirty="0" smtClean="0"/>
              <a:t>map</a:t>
            </a:r>
            <a:r>
              <a:rPr lang="ro-RO" sz="2800" b="1" dirty="0" smtClean="0"/>
              <a:t> </a:t>
            </a:r>
            <a:r>
              <a:rPr lang="ro-RO" sz="2800" b="1" dirty="0" smtClean="0"/>
              <a:t>and</a:t>
            </a:r>
            <a:r>
              <a:rPr lang="ro-RO" sz="2800" b="1" dirty="0" smtClean="0"/>
              <a:t> p</a:t>
            </a:r>
            <a:r>
              <a:rPr lang="en-US" sz="2800" b="1" dirty="0" smtClean="0"/>
              <a:t>ersonal</a:t>
            </a:r>
            <a:r>
              <a:rPr lang="en-US" sz="2800" b="1" dirty="0" smtClean="0"/>
              <a:t> experience</a:t>
            </a:r>
            <a:r>
              <a:rPr lang="ro-RO" sz="2800" b="1" dirty="0" smtClean="0"/>
              <a:t> – 4 </a:t>
            </a:r>
            <a:r>
              <a:rPr lang="ro-RO" sz="2800" b="1" dirty="0" smtClean="0"/>
              <a:t>slides</a:t>
            </a:r>
            <a:endParaRPr lang="en-US" sz="2800" b="1" dirty="0" smtClean="0"/>
          </a:p>
          <a:p>
            <a:pPr marL="457200" indent="-457200" algn="l">
              <a:buFont typeface="Arial" panose="020B0604020202020204" pitchFamily="34" charset="0"/>
              <a:buChar char="•"/>
            </a:pPr>
            <a:r>
              <a:rPr lang="ro-RO" sz="2800" b="1" dirty="0" smtClean="0"/>
              <a:t>CBS RO SRB 2007-2013 – 1 </a:t>
            </a:r>
            <a:r>
              <a:rPr lang="ro-RO" sz="2800" b="1" dirty="0" smtClean="0"/>
              <a:t>slide</a:t>
            </a:r>
            <a:endParaRPr lang="ro-RO" sz="2800" b="1" dirty="0" smtClean="0"/>
          </a:p>
          <a:p>
            <a:pPr marL="457200" indent="-457200" algn="l">
              <a:buFont typeface="Arial" panose="020B0604020202020204" pitchFamily="34" charset="0"/>
              <a:buChar char="•"/>
            </a:pPr>
            <a:r>
              <a:rPr lang="en-US" sz="2800" b="1" dirty="0" smtClean="0"/>
              <a:t>Basic condition of decisions o</a:t>
            </a:r>
            <a:r>
              <a:rPr lang="ro-RO" sz="2800" b="1" dirty="0" smtClean="0"/>
              <a:t>n</a:t>
            </a:r>
            <a:r>
              <a:rPr lang="en-US" sz="2800" b="1" dirty="0" smtClean="0"/>
              <a:t> priority axes of RO </a:t>
            </a:r>
            <a:r>
              <a:rPr lang="en-US" sz="2800" b="1" dirty="0" smtClean="0"/>
              <a:t>Srb</a:t>
            </a:r>
            <a:r>
              <a:rPr lang="en-US" sz="2800" b="1" dirty="0" smtClean="0"/>
              <a:t> CBC  program 2014-2020</a:t>
            </a:r>
            <a:r>
              <a:rPr lang="ro-RO" sz="2800" b="1" dirty="0" smtClean="0"/>
              <a:t> – 3 </a:t>
            </a:r>
            <a:r>
              <a:rPr lang="ro-RO" sz="2800" b="1" dirty="0" smtClean="0"/>
              <a:t>slides</a:t>
            </a:r>
            <a:endParaRPr lang="en-US" sz="2800" b="1" dirty="0" smtClean="0"/>
          </a:p>
          <a:p>
            <a:pPr marL="457200" indent="-457200" algn="l">
              <a:buFont typeface="Arial" panose="020B0604020202020204" pitchFamily="34" charset="0"/>
              <a:buChar char="•"/>
            </a:pPr>
            <a:r>
              <a:rPr lang="en-US" sz="2800" b="1" dirty="0" smtClean="0"/>
              <a:t>CBC RO-</a:t>
            </a:r>
            <a:r>
              <a:rPr lang="en-US" sz="2800" b="1" dirty="0" smtClean="0"/>
              <a:t>Srb</a:t>
            </a:r>
            <a:r>
              <a:rPr lang="en-US" sz="2800" b="1" dirty="0" smtClean="0"/>
              <a:t> priority axes</a:t>
            </a:r>
            <a:r>
              <a:rPr lang="ro-RO" sz="2800" b="1" dirty="0" smtClean="0"/>
              <a:t> – 5 </a:t>
            </a:r>
            <a:r>
              <a:rPr lang="ro-RO" sz="2800" b="1" dirty="0" err="1" smtClean="0"/>
              <a:t>slides</a:t>
            </a:r>
            <a:endParaRPr lang="en-US" sz="2800" b="1" dirty="0" smtClean="0"/>
          </a:p>
          <a:p>
            <a:pPr algn="l"/>
            <a:r>
              <a:rPr lang="en-US" sz="2800" b="1" dirty="0"/>
              <a:t> </a:t>
            </a:r>
            <a:r>
              <a:rPr lang="en-US" sz="2800" b="1" dirty="0" smtClean="0"/>
              <a:t>                                     </a:t>
            </a:r>
          </a:p>
          <a:p>
            <a:pPr algn="l"/>
            <a:r>
              <a:rPr lang="en-US" sz="2800" b="1" dirty="0"/>
              <a:t> </a:t>
            </a:r>
            <a:r>
              <a:rPr lang="en-US" sz="2800" b="1" dirty="0" smtClean="0"/>
              <a:t>                                                                          </a:t>
            </a:r>
            <a:r>
              <a:rPr lang="en-US" sz="2800" i="1" dirty="0" err="1" smtClean="0"/>
              <a:t>Knjazevac</a:t>
            </a:r>
            <a:r>
              <a:rPr lang="en-US" sz="2800" i="1" dirty="0" smtClean="0"/>
              <a:t>, 16 March 2016</a:t>
            </a:r>
            <a:endParaRPr lang="en-US" sz="2800" i="1" dirty="0"/>
          </a:p>
        </p:txBody>
      </p:sp>
    </p:spTree>
    <p:extLst>
      <p:ext uri="{BB962C8B-B14F-4D97-AF65-F5344CB8AC3E}">
        <p14:creationId xmlns:p14="http://schemas.microsoft.com/office/powerpoint/2010/main" val="3229731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8960"/>
          </a:xfrm>
        </p:spPr>
        <p:txBody>
          <a:bodyPr>
            <a:normAutofit fontScale="90000"/>
          </a:bodyPr>
          <a:lstStyle/>
          <a:p>
            <a:r>
              <a:rPr lang="en-US" b="1" u="sng" dirty="0" smtClean="0"/>
              <a:t/>
            </a:r>
            <a:br>
              <a:rPr lang="en-US" b="1" u="sng" dirty="0" smtClean="0"/>
            </a:br>
            <a:r>
              <a:rPr lang="en-US" b="1" u="sng" dirty="0" smtClean="0"/>
              <a:t>My </a:t>
            </a:r>
            <a:r>
              <a:rPr lang="en-US" b="1" u="sng" dirty="0"/>
              <a:t>experience: </a:t>
            </a:r>
            <a:r>
              <a:rPr lang="en-US" b="1" u="sng" dirty="0" smtClean="0"/>
              <a:t/>
            </a:r>
            <a:br>
              <a:rPr lang="en-US" b="1" u="sng" dirty="0" smtClean="0"/>
            </a:br>
            <a:r>
              <a:rPr lang="en-US" b="1" u="sng" dirty="0" smtClean="0"/>
              <a:t>CBC </a:t>
            </a:r>
            <a:r>
              <a:rPr lang="en-US" b="1" u="sng" dirty="0"/>
              <a:t>HU-RO between 2009 and 2013</a:t>
            </a:r>
            <a:r>
              <a:rPr lang="en-US" dirty="0"/>
              <a:t/>
            </a:r>
            <a:br>
              <a:rPr lang="en-US" dirty="0"/>
            </a:br>
            <a:endParaRPr lang="en-US" dirty="0"/>
          </a:p>
        </p:txBody>
      </p:sp>
      <p:sp>
        <p:nvSpPr>
          <p:cNvPr id="3" name="Content Placeholder 2"/>
          <p:cNvSpPr>
            <a:spLocks noGrp="1"/>
          </p:cNvSpPr>
          <p:nvPr>
            <p:ph idx="1"/>
          </p:nvPr>
        </p:nvSpPr>
        <p:spPr>
          <a:xfrm>
            <a:off x="838200" y="1828799"/>
            <a:ext cx="10515600" cy="4348163"/>
          </a:xfrm>
        </p:spPr>
        <p:txBody>
          <a:bodyPr>
            <a:normAutofit fontScale="85000" lnSpcReduction="20000"/>
          </a:bodyPr>
          <a:lstStyle/>
          <a:p>
            <a:pPr lvl="0"/>
            <a:r>
              <a:rPr lang="en-US" dirty="0"/>
              <a:t>126 secondary roads crossing the common border</a:t>
            </a:r>
          </a:p>
          <a:p>
            <a:pPr lvl="0"/>
            <a:r>
              <a:rPr lang="en-US" dirty="0"/>
              <a:t>2 highway interconnectors </a:t>
            </a:r>
          </a:p>
          <a:p>
            <a:pPr lvl="0"/>
            <a:r>
              <a:rPr lang="en-US" dirty="0"/>
              <a:t>1 gas pipeline interconnector</a:t>
            </a:r>
          </a:p>
          <a:p>
            <a:pPr lvl="0"/>
            <a:r>
              <a:rPr lang="en-US" dirty="0"/>
              <a:t>1 water pipeline crossing border</a:t>
            </a:r>
          </a:p>
          <a:p>
            <a:pPr lvl="0"/>
            <a:r>
              <a:rPr lang="en-US" dirty="0"/>
              <a:t>Medical care systems: Timisoara and Szeged</a:t>
            </a:r>
          </a:p>
          <a:p>
            <a:pPr lvl="0"/>
            <a:r>
              <a:rPr lang="en-US" dirty="0"/>
              <a:t>Communication optic wire</a:t>
            </a:r>
          </a:p>
          <a:p>
            <a:pPr lvl="0"/>
            <a:r>
              <a:rPr lang="en-US" dirty="0"/>
              <a:t>Common urgency assistance at tel. 112</a:t>
            </a:r>
          </a:p>
          <a:p>
            <a:pPr lvl="0"/>
            <a:r>
              <a:rPr lang="en-US" dirty="0"/>
              <a:t>Local administration cooperation</a:t>
            </a:r>
          </a:p>
          <a:p>
            <a:pPr lvl="0"/>
            <a:r>
              <a:rPr lang="en-US" dirty="0"/>
              <a:t>Enhancing occupation rate in border region</a:t>
            </a:r>
          </a:p>
          <a:p>
            <a:pPr lvl="0"/>
            <a:r>
              <a:rPr lang="en-US" dirty="0"/>
              <a:t>Enhancing cultural events</a:t>
            </a:r>
          </a:p>
          <a:p>
            <a:pPr lvl="0"/>
            <a:r>
              <a:rPr lang="en-US" dirty="0"/>
              <a:t>Cross border clusters: industrial, commercial, research, medical</a:t>
            </a:r>
          </a:p>
        </p:txBody>
      </p:sp>
    </p:spTree>
    <p:extLst>
      <p:ext uri="{BB962C8B-B14F-4D97-AF65-F5344CB8AC3E}">
        <p14:creationId xmlns:p14="http://schemas.microsoft.com/office/powerpoint/2010/main" val="4141948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CBC </a:t>
            </a:r>
            <a:r>
              <a:rPr lang="en-US" b="1" dirty="0" smtClean="0"/>
              <a:t>20</a:t>
            </a:r>
            <a:r>
              <a:rPr lang="ro-RO" b="1" dirty="0" smtClean="0"/>
              <a:t>07</a:t>
            </a:r>
            <a:r>
              <a:rPr lang="en-US" b="1" dirty="0" smtClean="0"/>
              <a:t>-20</a:t>
            </a:r>
            <a:r>
              <a:rPr lang="ro-RO" b="1" dirty="0" smtClean="0"/>
              <a:t>13 </a:t>
            </a:r>
            <a:r>
              <a:rPr lang="en-US" b="1" dirty="0" smtClean="0"/>
              <a:t>RO SRB</a:t>
            </a:r>
            <a:r>
              <a:rPr lang="ro-RO" b="1" dirty="0" smtClean="0"/>
              <a:t> – eligibile counties</a:t>
            </a:r>
            <a:endParaRPr lang="en-US" dirty="0"/>
          </a:p>
        </p:txBody>
      </p:sp>
      <p:pic>
        <p:nvPicPr>
          <p:cNvPr id="4" name="Content Placeholder 3" descr="Harta engleza"/>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84223" y="1229193"/>
            <a:ext cx="6130977" cy="5628807"/>
          </a:xfrm>
          <a:prstGeom prst="rect">
            <a:avLst/>
          </a:prstGeom>
          <a:noFill/>
          <a:ln>
            <a:noFill/>
          </a:ln>
        </p:spPr>
      </p:pic>
      <p:sp>
        <p:nvSpPr>
          <p:cNvPr id="5" name="Rectangle 4"/>
          <p:cNvSpPr/>
          <p:nvPr/>
        </p:nvSpPr>
        <p:spPr>
          <a:xfrm>
            <a:off x="6235908" y="2390531"/>
            <a:ext cx="5351488" cy="3447098"/>
          </a:xfrm>
          <a:prstGeom prst="rect">
            <a:avLst/>
          </a:prstGeom>
        </p:spPr>
        <p:txBody>
          <a:bodyPr wrap="square">
            <a:spAutoFit/>
          </a:bodyPr>
          <a:lstStyle/>
          <a:p>
            <a:endParaRPr lang="ro-RO" dirty="0" smtClean="0"/>
          </a:p>
          <a:p>
            <a:pPr>
              <a:buFont typeface="Wingdings" pitchFamily="2" charset="2"/>
              <a:buChar char="Ø"/>
            </a:pPr>
            <a:r>
              <a:rPr lang="ro-RO" dirty="0" smtClean="0"/>
              <a:t>  </a:t>
            </a:r>
            <a:r>
              <a:rPr lang="en-US" sz="2000" dirty="0" smtClean="0"/>
              <a:t>Priority Axis 1– Economic and Social </a:t>
            </a:r>
            <a:endParaRPr lang="ro-RO" sz="2000" dirty="0" smtClean="0"/>
          </a:p>
          <a:p>
            <a:r>
              <a:rPr lang="ro-RO" sz="2000" dirty="0" smtClean="0"/>
              <a:t>                                 </a:t>
            </a:r>
            <a:r>
              <a:rPr lang="en-US" sz="2000" dirty="0" smtClean="0"/>
              <a:t>Development </a:t>
            </a:r>
          </a:p>
          <a:p>
            <a:r>
              <a:rPr lang="en-US" sz="2000" dirty="0" smtClean="0"/>
              <a:t>► Priority Axis 2 – Environment and Emergency</a:t>
            </a:r>
            <a:endParaRPr lang="ro-RO" sz="2000" dirty="0" smtClean="0"/>
          </a:p>
          <a:p>
            <a:r>
              <a:rPr lang="ro-RO" sz="2000" dirty="0" smtClean="0"/>
              <a:t>                                 </a:t>
            </a:r>
            <a:r>
              <a:rPr lang="en-US" sz="2000" dirty="0" smtClean="0"/>
              <a:t> Preparedness </a:t>
            </a:r>
          </a:p>
          <a:p>
            <a:r>
              <a:rPr lang="en-US" sz="2000" dirty="0" smtClean="0"/>
              <a:t>► Priority Axis 3 – Promoting “people to people” </a:t>
            </a:r>
            <a:endParaRPr lang="ro-RO" sz="2000" dirty="0" smtClean="0"/>
          </a:p>
          <a:p>
            <a:r>
              <a:rPr lang="ro-RO" sz="2000" dirty="0" smtClean="0"/>
              <a:t>                                   </a:t>
            </a:r>
            <a:r>
              <a:rPr lang="en-US" sz="2000" dirty="0" smtClean="0"/>
              <a:t>exchanges </a:t>
            </a:r>
          </a:p>
          <a:p>
            <a:r>
              <a:rPr lang="ro-RO" sz="2000" dirty="0" smtClean="0"/>
              <a:t>► Priority Axis 4 – Technical Assistance </a:t>
            </a:r>
          </a:p>
          <a:p>
            <a:endParaRPr lang="ro-RO" sz="2000" dirty="0" smtClean="0"/>
          </a:p>
          <a:p>
            <a:r>
              <a:rPr lang="ro-RO" sz="2000" dirty="0" smtClean="0"/>
              <a:t>                        </a:t>
            </a:r>
            <a:r>
              <a:rPr lang="ro-RO" sz="2000" b="1" dirty="0" smtClean="0"/>
              <a:t>Total funds</a:t>
            </a:r>
            <a:r>
              <a:rPr lang="ro-RO" sz="2000" dirty="0" smtClean="0"/>
              <a:t>: </a:t>
            </a:r>
            <a:r>
              <a:rPr lang="ro-RO" sz="2000" b="1" dirty="0" smtClean="0"/>
              <a:t>62,448 million euro    </a:t>
            </a:r>
          </a:p>
          <a:p>
            <a:r>
              <a:rPr lang="ro-RO" sz="2000" b="1" dirty="0" smtClean="0"/>
              <a:t>                             </a:t>
            </a:r>
            <a:r>
              <a:rPr lang="ro-RO" sz="2000" b="1" dirty="0" err="1" smtClean="0"/>
              <a:t>from</a:t>
            </a:r>
            <a:r>
              <a:rPr lang="ro-RO" sz="2000" b="1" smtClean="0"/>
              <a:t> IPA 53,116 million euro</a:t>
            </a:r>
          </a:p>
        </p:txBody>
      </p:sp>
    </p:spTree>
    <p:extLst>
      <p:ext uri="{BB962C8B-B14F-4D97-AF65-F5344CB8AC3E}">
        <p14:creationId xmlns:p14="http://schemas.microsoft.com/office/powerpoint/2010/main" val="75842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
            </a:r>
            <a:br>
              <a:rPr lang="en-US" b="1" u="sng" dirty="0" smtClean="0"/>
            </a:br>
            <a:r>
              <a:rPr lang="en-US" b="1" u="sng" dirty="0" smtClean="0"/>
              <a:t>Priority </a:t>
            </a:r>
            <a:r>
              <a:rPr lang="en-US" b="1" u="sng" dirty="0"/>
              <a:t>Axis </a:t>
            </a:r>
            <a:r>
              <a:rPr lang="en-US" b="1" u="sng" dirty="0" smtClean="0"/>
              <a:t>for 2014-2020</a:t>
            </a:r>
            <a:r>
              <a:rPr lang="en-US" b="1" dirty="0" smtClean="0"/>
              <a:t/>
            </a:r>
            <a:br>
              <a:rPr lang="en-US" b="1" dirty="0" smtClean="0"/>
            </a:br>
            <a:r>
              <a:rPr lang="en-US" b="1" dirty="0" smtClean="0"/>
              <a:t>reflects strategy</a:t>
            </a:r>
            <a:r>
              <a:rPr lang="en-US" dirty="0" smtClean="0"/>
              <a:t> and </a:t>
            </a:r>
            <a:r>
              <a:rPr lang="en-US" b="1" dirty="0" smtClean="0"/>
              <a:t>financial allocation</a:t>
            </a:r>
            <a:endParaRPr lang="en-US" b="1"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Rectangle 3"/>
          <p:cNvSpPr/>
          <p:nvPr/>
        </p:nvSpPr>
        <p:spPr>
          <a:xfrm>
            <a:off x="838200" y="1825625"/>
            <a:ext cx="10182726" cy="4893647"/>
          </a:xfrm>
          <a:prstGeom prst="rect">
            <a:avLst/>
          </a:prstGeom>
        </p:spPr>
        <p:txBody>
          <a:bodyPr wrap="square">
            <a:spAutoFit/>
          </a:bodyPr>
          <a:lstStyle/>
          <a:p>
            <a:pPr algn="just"/>
            <a:endParaRPr lang="ro-RO" sz="3200" dirty="0" smtClean="0"/>
          </a:p>
          <a:p>
            <a:pPr algn="just"/>
            <a:r>
              <a:rPr lang="en-US" sz="3200" dirty="0" smtClean="0"/>
              <a:t>The overall Program budget comprises of </a:t>
            </a:r>
            <a:r>
              <a:rPr lang="en-US" sz="3200" b="1" dirty="0" smtClean="0"/>
              <a:t>74.906.248 EUR (IPA</a:t>
            </a:r>
            <a:r>
              <a:rPr lang="en-US" sz="3200" dirty="0" smtClean="0"/>
              <a:t> contribution), respectively 88.124.996 EUR (total budget):</a:t>
            </a:r>
          </a:p>
          <a:p>
            <a:pPr algn="just"/>
            <a:endParaRPr lang="en-US" sz="3200" dirty="0" smtClean="0"/>
          </a:p>
          <a:p>
            <a:pPr marL="457200" indent="-457200">
              <a:buFont typeface="Arial" panose="020B0604020202020204" pitchFamily="34" charset="0"/>
              <a:buChar char="•"/>
            </a:pPr>
            <a:r>
              <a:rPr lang="en-US" sz="3200" dirty="0" smtClean="0"/>
              <a:t>5 priority axes</a:t>
            </a:r>
          </a:p>
          <a:p>
            <a:pPr marL="457200" indent="-457200">
              <a:buFont typeface="Arial" panose="020B0604020202020204" pitchFamily="34" charset="0"/>
              <a:buChar char="•"/>
            </a:pPr>
            <a:r>
              <a:rPr lang="en-US" sz="3200" dirty="0" smtClean="0"/>
              <a:t>Financial budget allocated for each </a:t>
            </a:r>
            <a:r>
              <a:rPr lang="ro-RO" sz="3200" dirty="0" smtClean="0"/>
              <a:t>priority axe </a:t>
            </a:r>
            <a:r>
              <a:rPr lang="en-US" sz="3200" dirty="0" smtClean="0"/>
              <a:t>based on principles presented in </a:t>
            </a:r>
            <a:r>
              <a:rPr lang="ro-RO" sz="3200" dirty="0" smtClean="0"/>
              <a:t>following slides</a:t>
            </a:r>
            <a:endParaRPr lang="en-US" sz="3200" dirty="0" smtClean="0"/>
          </a:p>
          <a:p>
            <a:endParaRPr lang="en-US" sz="2800" dirty="0"/>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1750177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6"/>
            <a:ext cx="10659257" cy="1163872"/>
          </a:xfrm>
        </p:spPr>
        <p:txBody>
          <a:bodyPr>
            <a:normAutofit fontScale="90000"/>
          </a:bodyPr>
          <a:lstStyle/>
          <a:p>
            <a:r>
              <a:rPr lang="en-US" b="1" u="sng" dirty="0" smtClean="0"/>
              <a:t>Methodology of strategy </a:t>
            </a:r>
            <a:r>
              <a:rPr lang="en-US" b="1" u="sng" dirty="0"/>
              <a:t>definition</a:t>
            </a:r>
            <a:r>
              <a:rPr lang="en-US" b="1" dirty="0"/>
              <a:t>: </a:t>
            </a:r>
            <a:r>
              <a:rPr lang="en-US" sz="3600" b="1" dirty="0"/>
              <a:t>bottom up </a:t>
            </a:r>
            <a:r>
              <a:rPr lang="en-US" sz="3600" b="1" dirty="0" smtClean="0"/>
              <a:t>logic</a:t>
            </a:r>
            <a:r>
              <a:rPr lang="ro-RO" sz="3600" b="1" dirty="0" smtClean="0"/>
              <a:t> of </a:t>
            </a:r>
            <a:r>
              <a:rPr lang="en-US" sz="3600" b="1" dirty="0" smtClean="0"/>
              <a:t>strategy diagnostic</a:t>
            </a:r>
            <a:r>
              <a:rPr lang="ro-RO" sz="3600" b="1" dirty="0" smtClean="0"/>
              <a:t>s combining </a:t>
            </a:r>
            <a:r>
              <a:rPr lang="ro-RO" sz="3600" b="1" dirty="0" err="1" smtClean="0"/>
              <a:t>needs</a:t>
            </a:r>
            <a:r>
              <a:rPr lang="ro-RO" sz="3600" b="1" smtClean="0"/>
              <a:t>, challenges and potentials.</a:t>
            </a:r>
            <a:endParaRPr lang="en-US" sz="3600" dirty="0"/>
          </a:p>
        </p:txBody>
      </p:sp>
      <p:sp>
        <p:nvSpPr>
          <p:cNvPr id="3" name="Content Placeholder 2"/>
          <p:cNvSpPr>
            <a:spLocks noGrp="1"/>
          </p:cNvSpPr>
          <p:nvPr>
            <p:ph idx="1"/>
          </p:nvPr>
        </p:nvSpPr>
        <p:spPr>
          <a:xfrm>
            <a:off x="838200" y="1528996"/>
            <a:ext cx="10515600" cy="5501391"/>
          </a:xfrm>
        </p:spPr>
        <p:txBody>
          <a:bodyPr>
            <a:normAutofit fontScale="92500" lnSpcReduction="10000"/>
          </a:bodyPr>
          <a:lstStyle/>
          <a:p>
            <a:pPr marL="0" indent="0" algn="just">
              <a:buNone/>
            </a:pPr>
            <a:r>
              <a:rPr lang="en-US" dirty="0"/>
              <a:t>Based on the findings of the </a:t>
            </a:r>
            <a:r>
              <a:rPr lang="en-US" b="1"/>
              <a:t>SWOT </a:t>
            </a:r>
            <a:r>
              <a:rPr lang="ro-RO" b="1" smtClean="0"/>
              <a:t>analyses </a:t>
            </a:r>
            <a:r>
              <a:rPr lang="en-US" smtClean="0"/>
              <a:t>several </a:t>
            </a:r>
            <a:r>
              <a:rPr lang="en-US" dirty="0"/>
              <a:t>strategic responses were formulated using the “forward linkages” method. This method identifies </a:t>
            </a:r>
            <a:r>
              <a:rPr lang="en-US" b="1" i="1" dirty="0"/>
              <a:t>four types of responses</a:t>
            </a:r>
            <a:r>
              <a:rPr lang="en-US" dirty="0"/>
              <a:t> as outlined below: </a:t>
            </a:r>
          </a:p>
          <a:p>
            <a:pPr lvl="0" algn="just"/>
            <a:r>
              <a:rPr lang="en-US" b="1"/>
              <a:t>growth </a:t>
            </a:r>
            <a:r>
              <a:rPr lang="en-US" b="1" smtClean="0"/>
              <a:t>accelerating</a:t>
            </a:r>
            <a:r>
              <a:rPr lang="ro-RO" smtClean="0"/>
              <a:t> </a:t>
            </a:r>
            <a:r>
              <a:rPr lang="en-US" smtClean="0"/>
              <a:t>combining </a:t>
            </a:r>
            <a:r>
              <a:rPr lang="en-US" dirty="0"/>
              <a:t>strengths and opportunities and </a:t>
            </a:r>
            <a:r>
              <a:rPr lang="en-US"/>
              <a:t>aiming </a:t>
            </a:r>
            <a:r>
              <a:rPr lang="en-US" smtClean="0"/>
              <a:t> exploitation </a:t>
            </a:r>
            <a:r>
              <a:rPr lang="en-US" dirty="0"/>
              <a:t>of comparative advantages; </a:t>
            </a:r>
          </a:p>
          <a:p>
            <a:pPr lvl="0" algn="just"/>
            <a:r>
              <a:rPr lang="en-US" b="1" dirty="0"/>
              <a:t>structures adjustment</a:t>
            </a:r>
            <a:r>
              <a:rPr lang="en-US" dirty="0"/>
              <a:t> responses, combining weaknesses and opportunities, aiming at the engagement of structural deficits and the sustainability of socioeconomic growth; </a:t>
            </a:r>
          </a:p>
          <a:p>
            <a:pPr lvl="0" algn="just"/>
            <a:r>
              <a:rPr lang="en-US" b="1" dirty="0"/>
              <a:t>stabilization</a:t>
            </a:r>
            <a:r>
              <a:rPr lang="en-US" dirty="0"/>
              <a:t> responses, combining strengths and threats, </a:t>
            </a:r>
            <a:r>
              <a:rPr lang="en-US"/>
              <a:t>aiming </a:t>
            </a:r>
            <a:r>
              <a:rPr lang="en-US" smtClean="0"/>
              <a:t>at</a:t>
            </a:r>
            <a:r>
              <a:rPr lang="ro-RO" smtClean="0"/>
              <a:t> </a:t>
            </a:r>
            <a:r>
              <a:rPr lang="en-US" smtClean="0"/>
              <a:t>compensating </a:t>
            </a:r>
            <a:r>
              <a:rPr lang="en-US" dirty="0"/>
              <a:t>negative trends and processes beyond the control of the region; </a:t>
            </a:r>
          </a:p>
          <a:p>
            <a:pPr lvl="0" algn="just"/>
            <a:r>
              <a:rPr lang="en-US" b="1" dirty="0"/>
              <a:t>Preventive</a:t>
            </a:r>
            <a:r>
              <a:rPr lang="en-US" dirty="0"/>
              <a:t> responses, combining threats and weaknesses, aiming at the precaution and mitigation of negative developments which affect economic growth</a:t>
            </a:r>
            <a:r>
              <a:rPr lang="en-US"/>
              <a:t>. </a:t>
            </a:r>
            <a:endParaRPr lang="en-US" dirty="0"/>
          </a:p>
          <a:p>
            <a:endParaRPr lang="en-US" dirty="0"/>
          </a:p>
        </p:txBody>
      </p:sp>
    </p:spTree>
    <p:extLst>
      <p:ext uri="{BB962C8B-B14F-4D97-AF65-F5344CB8AC3E}">
        <p14:creationId xmlns:p14="http://schemas.microsoft.com/office/powerpoint/2010/main" val="2790248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Strategy definition</a:t>
            </a:r>
            <a:endParaRPr lang="en-US" u="sng" dirty="0"/>
          </a:p>
        </p:txBody>
      </p:sp>
      <p:sp>
        <p:nvSpPr>
          <p:cNvPr id="3" name="Content Placeholder 2"/>
          <p:cNvSpPr>
            <a:spLocks noGrp="1"/>
          </p:cNvSpPr>
          <p:nvPr>
            <p:ph idx="1"/>
          </p:nvPr>
        </p:nvSpPr>
        <p:spPr>
          <a:xfrm>
            <a:off x="838200" y="1379095"/>
            <a:ext cx="10824148" cy="5478905"/>
          </a:xfrm>
        </p:spPr>
        <p:txBody>
          <a:bodyPr>
            <a:normAutofit fontScale="92500" lnSpcReduction="10000"/>
          </a:bodyPr>
          <a:lstStyle/>
          <a:p>
            <a:pPr marL="0" indent="0" algn="just">
              <a:buNone/>
            </a:pPr>
            <a:r>
              <a:rPr lang="en-US" dirty="0"/>
              <a:t>S</a:t>
            </a:r>
            <a:r>
              <a:rPr lang="en-US" dirty="0" smtClean="0"/>
              <a:t>ystemic </a:t>
            </a:r>
            <a:r>
              <a:rPr lang="en-US" dirty="0"/>
              <a:t>definition and delimitation of </a:t>
            </a:r>
            <a:r>
              <a:rPr lang="en-US" b="1" dirty="0"/>
              <a:t>main challenges</a:t>
            </a:r>
            <a:r>
              <a:rPr lang="en-US" dirty="0"/>
              <a:t> and </a:t>
            </a:r>
            <a:r>
              <a:rPr lang="en-US" b="1" dirty="0"/>
              <a:t>untapped </a:t>
            </a:r>
            <a:r>
              <a:rPr lang="en-US" b="1" dirty="0" smtClean="0"/>
              <a:t>potentials</a:t>
            </a:r>
            <a:r>
              <a:rPr lang="en-US" dirty="0" smtClean="0"/>
              <a:t>, as well as the </a:t>
            </a:r>
            <a:r>
              <a:rPr lang="en-US" dirty="0"/>
              <a:t>financial allocation to </a:t>
            </a:r>
            <a:r>
              <a:rPr lang="en-US" b="1" dirty="0"/>
              <a:t>each Priority </a:t>
            </a:r>
            <a:r>
              <a:rPr lang="en-US" dirty="0"/>
              <a:t>was defined taking into consideration feedback received from the consultation with </a:t>
            </a:r>
            <a:r>
              <a:rPr lang="en-US"/>
              <a:t>the </a:t>
            </a:r>
            <a:r>
              <a:rPr lang="en-US" smtClean="0"/>
              <a:t>stakeholders</a:t>
            </a:r>
            <a:r>
              <a:rPr lang="ro-RO" smtClean="0"/>
              <a:t> having in mind:</a:t>
            </a:r>
            <a:endParaRPr lang="en-US" dirty="0"/>
          </a:p>
          <a:p>
            <a:pPr lvl="0" algn="just"/>
            <a:r>
              <a:rPr lang="en-US" dirty="0"/>
              <a:t>The </a:t>
            </a:r>
            <a:r>
              <a:rPr lang="en-US" b="1" dirty="0"/>
              <a:t>proportionality</a:t>
            </a:r>
            <a:r>
              <a:rPr lang="en-US" dirty="0"/>
              <a:t> to the </a:t>
            </a:r>
            <a:r>
              <a:rPr lang="en-US" b="1" i="1" dirty="0"/>
              <a:t>challenges</a:t>
            </a:r>
            <a:r>
              <a:rPr lang="en-US" dirty="0"/>
              <a:t> and </a:t>
            </a:r>
            <a:r>
              <a:rPr lang="en-US" b="1" i="1" dirty="0"/>
              <a:t>needs</a:t>
            </a:r>
            <a:r>
              <a:rPr lang="en-US" dirty="0"/>
              <a:t> emerged in the analysis of the eligible area and addressed by each priority; </a:t>
            </a:r>
          </a:p>
          <a:p>
            <a:pPr lvl="0" algn="just"/>
            <a:r>
              <a:rPr lang="en-US" dirty="0"/>
              <a:t>The project </a:t>
            </a:r>
            <a:r>
              <a:rPr lang="en-US" b="1" dirty="0"/>
              <a:t>generation capacity</a:t>
            </a:r>
            <a:r>
              <a:rPr lang="en-US" dirty="0"/>
              <a:t> estimated on the basis of the </a:t>
            </a:r>
            <a:r>
              <a:rPr lang="en-US" b="1" i="1" dirty="0"/>
              <a:t>lessons learned</a:t>
            </a:r>
            <a:r>
              <a:rPr lang="en-US" dirty="0"/>
              <a:t> from the previous programming period; </a:t>
            </a:r>
          </a:p>
          <a:p>
            <a:pPr lvl="0" algn="just"/>
            <a:r>
              <a:rPr lang="en-US" dirty="0"/>
              <a:t>The expected </a:t>
            </a:r>
            <a:r>
              <a:rPr lang="en-US" b="1" dirty="0"/>
              <a:t>financial size</a:t>
            </a:r>
            <a:r>
              <a:rPr lang="en-US" dirty="0"/>
              <a:t> of the operations proposed, taking into account the technical content, the physical size, the territory targeted, the number and/ or the typology of target groups considered; </a:t>
            </a:r>
          </a:p>
          <a:p>
            <a:pPr lvl="0" algn="just"/>
            <a:r>
              <a:rPr lang="en-US" dirty="0"/>
              <a:t>The project </a:t>
            </a:r>
            <a:r>
              <a:rPr lang="en-US" b="1" dirty="0"/>
              <a:t>ideas and proposals</a:t>
            </a:r>
            <a:r>
              <a:rPr lang="en-US" dirty="0"/>
              <a:t> collected during the consultations for programming with stakeholders and program partners, especially for strategic projects;  </a:t>
            </a:r>
          </a:p>
          <a:p>
            <a:endParaRPr lang="en-US" dirty="0"/>
          </a:p>
        </p:txBody>
      </p:sp>
    </p:spTree>
    <p:extLst>
      <p:ext uri="{BB962C8B-B14F-4D97-AF65-F5344CB8AC3E}">
        <p14:creationId xmlns:p14="http://schemas.microsoft.com/office/powerpoint/2010/main" val="1420269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3990"/>
          </a:xfrm>
        </p:spPr>
        <p:txBody>
          <a:bodyPr>
            <a:normAutofit/>
          </a:bodyPr>
          <a:lstStyle/>
          <a:p>
            <a:pPr lvl="1" algn="l" rtl="0">
              <a:lnSpc>
                <a:spcPct val="90000"/>
              </a:lnSpc>
              <a:spcBef>
                <a:spcPct val="0"/>
              </a:spcBef>
            </a:pPr>
            <a:r>
              <a:rPr lang="en-US" sz="3200" b="1" u="sng" dirty="0">
                <a:latin typeface="+mn-lt"/>
              </a:rPr>
              <a:t>Priority Axis 1</a:t>
            </a:r>
            <a:r>
              <a:rPr lang="en-US" sz="3200" u="sng" dirty="0">
                <a:latin typeface="+mn-lt"/>
              </a:rPr>
              <a:t> </a:t>
            </a:r>
            <a:r>
              <a:rPr lang="en-US" sz="3200" dirty="0">
                <a:latin typeface="+mn-lt"/>
              </a:rPr>
              <a:t>:</a:t>
            </a:r>
            <a:r>
              <a:rPr lang="en-US" sz="3200" dirty="0" smtClean="0">
                <a:latin typeface="+mn-lt"/>
              </a:rPr>
              <a:t> </a:t>
            </a:r>
            <a:r>
              <a:rPr lang="en-US" sz="3200" b="1" i="1" dirty="0">
                <a:latin typeface="+mn-lt"/>
              </a:rPr>
              <a:t>Employment promotion and services</a:t>
            </a:r>
            <a:r>
              <a:rPr lang="en-US" sz="3200" dirty="0">
                <a:latin typeface="+mn-lt"/>
              </a:rPr>
              <a:t> for an </a:t>
            </a:r>
            <a:r>
              <a:rPr lang="en-US" sz="3200" b="1" i="1" dirty="0">
                <a:latin typeface="+mn-lt"/>
              </a:rPr>
              <a:t>inclusive growth</a:t>
            </a:r>
            <a:r>
              <a:rPr lang="en-US" sz="3200" dirty="0">
                <a:latin typeface="+mn-lt"/>
              </a:rPr>
              <a:t> </a:t>
            </a:r>
          </a:p>
        </p:txBody>
      </p:sp>
      <p:sp>
        <p:nvSpPr>
          <p:cNvPr id="3" name="Content Placeholder 2"/>
          <p:cNvSpPr>
            <a:spLocks noGrp="1"/>
          </p:cNvSpPr>
          <p:nvPr>
            <p:ph idx="1"/>
          </p:nvPr>
        </p:nvSpPr>
        <p:spPr>
          <a:xfrm>
            <a:off x="539646" y="1484026"/>
            <a:ext cx="11002780" cy="5516381"/>
          </a:xfrm>
        </p:spPr>
        <p:txBody>
          <a:bodyPr>
            <a:normAutofit fontScale="85000" lnSpcReduction="20000"/>
          </a:bodyPr>
          <a:lstStyle/>
          <a:p>
            <a:pPr marL="0" indent="0" algn="just">
              <a:buNone/>
            </a:pPr>
            <a:r>
              <a:rPr lang="en-US" sz="3300" b="1" dirty="0"/>
              <a:t>T</a:t>
            </a:r>
            <a:r>
              <a:rPr lang="en-US" sz="3300" b="1" dirty="0" smtClean="0"/>
              <a:t>he planned IPA allocation to Priority Axis 1 </a:t>
            </a:r>
            <a:r>
              <a:rPr lang="en-US" sz="3300" dirty="0" smtClean="0"/>
              <a:t>is</a:t>
            </a:r>
            <a:r>
              <a:rPr lang="en-US" sz="3300" b="1" dirty="0" smtClean="0"/>
              <a:t> 15.460.624 EUR </a:t>
            </a:r>
            <a:r>
              <a:rPr lang="en-US" sz="3300" dirty="0" smtClean="0"/>
              <a:t>corresponding to 20,64% of the total IPA funds. The </a:t>
            </a:r>
            <a:r>
              <a:rPr lang="en-US" sz="3300" dirty="0"/>
              <a:t>allocation is based on </a:t>
            </a:r>
            <a:r>
              <a:rPr lang="en-US" sz="3300" b="1" dirty="0"/>
              <a:t>three main justifications</a:t>
            </a:r>
            <a:r>
              <a:rPr lang="en-US" sz="3300" dirty="0"/>
              <a:t>: </a:t>
            </a:r>
          </a:p>
          <a:p>
            <a:pPr algn="just"/>
            <a:r>
              <a:rPr lang="en-US" sz="3300" dirty="0" smtClean="0"/>
              <a:t>The </a:t>
            </a:r>
            <a:r>
              <a:rPr lang="en-US" sz="3300" dirty="0"/>
              <a:t>local stakeholders proved a </a:t>
            </a:r>
            <a:r>
              <a:rPr lang="en-US" sz="3300" u="sng" dirty="0"/>
              <a:t>strong capacity to generate projects</a:t>
            </a:r>
            <a:r>
              <a:rPr lang="en-US" sz="3300" dirty="0"/>
              <a:t> during the previous programming period, in the fields of the cooperation for social inclusion projects, health care services, cultural cooperation, and the experiences will be surely capitalized in the next programming period; </a:t>
            </a:r>
          </a:p>
          <a:p>
            <a:pPr algn="just"/>
            <a:r>
              <a:rPr lang="en-US" sz="3300" dirty="0" smtClean="0"/>
              <a:t>Some </a:t>
            </a:r>
            <a:r>
              <a:rPr lang="en-US" sz="3300" dirty="0"/>
              <a:t>of the actions proposed may include </a:t>
            </a:r>
            <a:r>
              <a:rPr lang="en-US" sz="3300" u="sng" dirty="0"/>
              <a:t>investments in infrastructure and equipment</a:t>
            </a:r>
            <a:r>
              <a:rPr lang="en-US" sz="3300" dirty="0"/>
              <a:t>, with costs larger than those for soft actions; </a:t>
            </a:r>
          </a:p>
          <a:p>
            <a:pPr algn="just"/>
            <a:r>
              <a:rPr lang="en-US" sz="3300" dirty="0" smtClean="0"/>
              <a:t>The </a:t>
            </a:r>
            <a:r>
              <a:rPr lang="en-US" sz="3300" dirty="0"/>
              <a:t>actions proposed can </a:t>
            </a:r>
            <a:r>
              <a:rPr lang="en-US" sz="3300" u="sng" dirty="0"/>
              <a:t>produce relevant impact in all communities in the eligible areas</a:t>
            </a:r>
            <a:r>
              <a:rPr lang="en-US" sz="3300" dirty="0"/>
              <a:t>, and the number of projects proposals expected is very large; The financial allocation to this priority is in line with the emphasis given within the eligible area and also with the demand from the base as expressed during the period 2007-2013 and within the consultations during programming.   </a:t>
            </a:r>
          </a:p>
          <a:p>
            <a:pPr marL="0" indent="0">
              <a:buNone/>
            </a:pPr>
            <a:endParaRPr lang="en-US" dirty="0"/>
          </a:p>
        </p:txBody>
      </p:sp>
    </p:spTree>
    <p:extLst>
      <p:ext uri="{BB962C8B-B14F-4D97-AF65-F5344CB8AC3E}">
        <p14:creationId xmlns:p14="http://schemas.microsoft.com/office/powerpoint/2010/main" val="2168631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14089" cy="1325563"/>
          </a:xfrm>
        </p:spPr>
        <p:txBody>
          <a:bodyPr>
            <a:normAutofit/>
          </a:bodyPr>
          <a:lstStyle/>
          <a:p>
            <a:r>
              <a:rPr lang="en-US" sz="3200" b="1" u="sng" dirty="0">
                <a:solidFill>
                  <a:schemeClr val="tx1">
                    <a:lumMod val="95000"/>
                    <a:lumOff val="5000"/>
                  </a:schemeClr>
                </a:solidFill>
                <a:latin typeface="+mn-lt"/>
              </a:rPr>
              <a:t>Priority Axis 2 </a:t>
            </a:r>
            <a:r>
              <a:rPr lang="en-US" sz="3200" b="1" dirty="0" smtClean="0"/>
              <a:t>: </a:t>
            </a:r>
            <a:r>
              <a:rPr lang="en-US" sz="3200" b="1" i="1" dirty="0">
                <a:latin typeface="+mn-lt"/>
              </a:rPr>
              <a:t>Environmental protection and risk management</a:t>
            </a:r>
            <a:r>
              <a:rPr lang="en-US" sz="3200" b="1" dirty="0">
                <a:latin typeface="+mn-lt"/>
              </a:rPr>
              <a:t> </a:t>
            </a:r>
          </a:p>
        </p:txBody>
      </p:sp>
      <p:sp>
        <p:nvSpPr>
          <p:cNvPr id="3" name="Content Placeholder 2"/>
          <p:cNvSpPr>
            <a:spLocks noGrp="1"/>
          </p:cNvSpPr>
          <p:nvPr>
            <p:ph idx="1"/>
          </p:nvPr>
        </p:nvSpPr>
        <p:spPr>
          <a:xfrm>
            <a:off x="838200" y="1543987"/>
            <a:ext cx="11004030" cy="5141626"/>
          </a:xfrm>
        </p:spPr>
        <p:txBody>
          <a:bodyPr>
            <a:normAutofit lnSpcReduction="10000"/>
          </a:bodyPr>
          <a:lstStyle/>
          <a:p>
            <a:pPr marL="0" lvl="1" indent="0" algn="just">
              <a:buNone/>
            </a:pPr>
            <a:r>
              <a:rPr lang="en-US" sz="2800" b="1" dirty="0" smtClean="0"/>
              <a:t>The </a:t>
            </a:r>
            <a:r>
              <a:rPr lang="en-US" sz="2800" b="1" dirty="0"/>
              <a:t>planned IPA allocation to Priority Axis 2 is € 17.977.500  </a:t>
            </a:r>
            <a:r>
              <a:rPr lang="en-US" sz="2800" b="1" dirty="0" smtClean="0"/>
              <a:t>EUR, corresponding </a:t>
            </a:r>
            <a:r>
              <a:rPr lang="en-US" sz="2800" b="1" dirty="0"/>
              <a:t>to 24% of the total IPA funds.  The allocation is based on three main justifications: </a:t>
            </a:r>
            <a:endParaRPr lang="en-US" sz="2800" b="1" dirty="0" smtClean="0"/>
          </a:p>
          <a:p>
            <a:pPr algn="just"/>
            <a:r>
              <a:rPr lang="en-US" dirty="0" smtClean="0"/>
              <a:t>Some </a:t>
            </a:r>
            <a:r>
              <a:rPr lang="en-US" dirty="0"/>
              <a:t>of the actions proposed may include </a:t>
            </a:r>
            <a:r>
              <a:rPr lang="en-US" u="sng" dirty="0"/>
              <a:t>investments in infrastructure and equipment</a:t>
            </a:r>
            <a:r>
              <a:rPr lang="en-US" dirty="0"/>
              <a:t>, with costs larger than those for soft actions; </a:t>
            </a:r>
          </a:p>
          <a:p>
            <a:pPr algn="just"/>
            <a:r>
              <a:rPr lang="en-US" dirty="0" smtClean="0"/>
              <a:t>Experience</a:t>
            </a:r>
            <a:r>
              <a:rPr lang="en-US" dirty="0"/>
              <a:t>: </a:t>
            </a:r>
            <a:r>
              <a:rPr lang="en-US" u="sng" dirty="0"/>
              <a:t>partners have already produced a large portfolio of strategic projects</a:t>
            </a:r>
            <a:r>
              <a:rPr lang="en-US" dirty="0"/>
              <a:t> ideas which include investments in infrastructure and technologies; </a:t>
            </a:r>
          </a:p>
          <a:p>
            <a:pPr algn="just"/>
            <a:r>
              <a:rPr lang="en-US" dirty="0" smtClean="0"/>
              <a:t>Support </a:t>
            </a:r>
            <a:r>
              <a:rPr lang="en-US" dirty="0"/>
              <a:t>some </a:t>
            </a:r>
            <a:r>
              <a:rPr lang="en-US" u="sng" dirty="0"/>
              <a:t>strategic actions</a:t>
            </a:r>
            <a:r>
              <a:rPr lang="en-US" dirty="0"/>
              <a:t> that will be particularly </a:t>
            </a:r>
            <a:r>
              <a:rPr lang="en-US" u="sng" dirty="0"/>
              <a:t>relevant for the coordination with the EUSDR</a:t>
            </a:r>
            <a:r>
              <a:rPr lang="en-US" dirty="0"/>
              <a:t>; The financial allocation within this Priority Axis is justified by the actions envisaged in the pursuit of Specific Objective and also by the potentially cost-intensive outputs under Specific Objective.  </a:t>
            </a:r>
          </a:p>
          <a:p>
            <a:pPr marL="457200" lvl="1" indent="0">
              <a:buNone/>
            </a:pPr>
            <a:endParaRPr lang="en-US" sz="1800" dirty="0"/>
          </a:p>
        </p:txBody>
      </p:sp>
    </p:spTree>
    <p:extLst>
      <p:ext uri="{BB962C8B-B14F-4D97-AF65-F5344CB8AC3E}">
        <p14:creationId xmlns:p14="http://schemas.microsoft.com/office/powerpoint/2010/main" val="3913007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a:latin typeface="+mn-lt"/>
              </a:rPr>
              <a:t>Priority Axis </a:t>
            </a:r>
            <a:r>
              <a:rPr lang="en-US" sz="3200" b="1" u="sng" dirty="0" smtClean="0">
                <a:latin typeface="+mn-lt"/>
              </a:rPr>
              <a:t>3</a:t>
            </a:r>
            <a:r>
              <a:rPr lang="en-US" sz="3200" dirty="0" smtClean="0">
                <a:latin typeface="+mn-lt"/>
              </a:rPr>
              <a:t>: </a:t>
            </a:r>
            <a:r>
              <a:rPr lang="en-US" sz="3200" b="1" i="1" dirty="0">
                <a:latin typeface="+mn-lt"/>
              </a:rPr>
              <a:t>Sustainable mobility and accessibility</a:t>
            </a:r>
            <a:r>
              <a:rPr lang="en-US" sz="3200" dirty="0">
                <a:latin typeface="+mn-lt"/>
              </a:rPr>
              <a:t> </a:t>
            </a:r>
          </a:p>
        </p:txBody>
      </p:sp>
      <p:sp>
        <p:nvSpPr>
          <p:cNvPr id="3" name="Content Placeholder 2"/>
          <p:cNvSpPr>
            <a:spLocks noGrp="1"/>
          </p:cNvSpPr>
          <p:nvPr>
            <p:ph idx="1"/>
          </p:nvPr>
        </p:nvSpPr>
        <p:spPr>
          <a:xfrm>
            <a:off x="838200" y="1259174"/>
            <a:ext cx="10515600" cy="5276537"/>
          </a:xfrm>
        </p:spPr>
        <p:txBody>
          <a:bodyPr>
            <a:normAutofit lnSpcReduction="10000"/>
          </a:bodyPr>
          <a:lstStyle/>
          <a:p>
            <a:pPr marL="0" lvl="1" indent="0" algn="just">
              <a:spcBef>
                <a:spcPts val="1000"/>
              </a:spcBef>
              <a:buNone/>
            </a:pPr>
            <a:r>
              <a:rPr lang="en-US" sz="2800" b="1" dirty="0" smtClean="0"/>
              <a:t>The </a:t>
            </a:r>
            <a:r>
              <a:rPr lang="en-US" sz="2800" b="1" dirty="0"/>
              <a:t>planned IPA allocation to Priority Axis 3 is € 17.977.500  EUR, corresponding to 24% of the total IPA funds.  The allocation is based on three main justifications: </a:t>
            </a:r>
            <a:endParaRPr lang="en-US" sz="2800" b="1" dirty="0" smtClean="0"/>
          </a:p>
          <a:p>
            <a:pPr algn="just"/>
            <a:r>
              <a:rPr lang="en-US" dirty="0" smtClean="0"/>
              <a:t>During </a:t>
            </a:r>
            <a:r>
              <a:rPr lang="en-US" dirty="0"/>
              <a:t>the </a:t>
            </a:r>
            <a:r>
              <a:rPr lang="en-US" u="sng" dirty="0"/>
              <a:t>previous programming period the number of projects </a:t>
            </a:r>
            <a:r>
              <a:rPr lang="en-US" dirty="0"/>
              <a:t>implemented in these fields was relatively lower than in other areas. </a:t>
            </a:r>
          </a:p>
          <a:p>
            <a:pPr algn="just"/>
            <a:r>
              <a:rPr lang="en-US" dirty="0" smtClean="0"/>
              <a:t>However</a:t>
            </a:r>
            <a:r>
              <a:rPr lang="en-US" dirty="0"/>
              <a:t>, the </a:t>
            </a:r>
            <a:r>
              <a:rPr lang="en-US" u="sng" dirty="0"/>
              <a:t>partners have produced a large portfolio of strategic projects</a:t>
            </a:r>
            <a:r>
              <a:rPr lang="en-US" dirty="0"/>
              <a:t> ideas, which include investments in infrastructures, project designs for large infrastructures, regeneration of existing infrastructures.  </a:t>
            </a:r>
          </a:p>
          <a:p>
            <a:pPr algn="just"/>
            <a:r>
              <a:rPr lang="en-US" dirty="0" smtClean="0"/>
              <a:t>The </a:t>
            </a:r>
            <a:r>
              <a:rPr lang="en-US" dirty="0"/>
              <a:t>Priority can support some strategic actions that will be particularly relevant for the </a:t>
            </a:r>
            <a:r>
              <a:rPr lang="en-US" u="sng" dirty="0"/>
              <a:t>coordination with the EUSDR strategy</a:t>
            </a:r>
            <a:r>
              <a:rPr lang="en-US" dirty="0"/>
              <a:t>. This financial allocation reflects the expected size of actions facing the needs to support  </a:t>
            </a:r>
          </a:p>
          <a:p>
            <a:pPr marL="0" lvl="1" indent="0">
              <a:spcBef>
                <a:spcPts val="1000"/>
              </a:spcBef>
              <a:buNone/>
            </a:pPr>
            <a:endParaRPr lang="en-US" sz="1800" dirty="0"/>
          </a:p>
          <a:p>
            <a:pPr marL="0" indent="0">
              <a:buNone/>
            </a:pPr>
            <a:endParaRPr lang="en-US" dirty="0"/>
          </a:p>
        </p:txBody>
      </p:sp>
    </p:spTree>
    <p:extLst>
      <p:ext uri="{BB962C8B-B14F-4D97-AF65-F5344CB8AC3E}">
        <p14:creationId xmlns:p14="http://schemas.microsoft.com/office/powerpoint/2010/main" val="2226962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5145"/>
            <a:ext cx="10515600" cy="1325563"/>
          </a:xfrm>
        </p:spPr>
        <p:txBody>
          <a:bodyPr>
            <a:normAutofit/>
          </a:bodyPr>
          <a:lstStyle/>
          <a:p>
            <a:r>
              <a:rPr lang="en-US" sz="3200" b="1" u="sng" dirty="0">
                <a:latin typeface="+mn-lt"/>
              </a:rPr>
              <a:t>Priority Axis 4 </a:t>
            </a:r>
            <a:r>
              <a:rPr lang="en-US" sz="3200" b="1" dirty="0">
                <a:latin typeface="+mn-lt"/>
              </a:rPr>
              <a:t>:</a:t>
            </a:r>
            <a:r>
              <a:rPr lang="en-US" sz="3200" dirty="0" smtClean="0">
                <a:latin typeface="+mn-lt"/>
              </a:rPr>
              <a:t> </a:t>
            </a:r>
            <a:r>
              <a:rPr lang="en-US" sz="3200" b="1" i="1" dirty="0">
                <a:latin typeface="+mn-lt"/>
              </a:rPr>
              <a:t>Attractiveness for sustainable tourism</a:t>
            </a:r>
            <a:endParaRPr lang="en-US" sz="3200" dirty="0">
              <a:latin typeface="+mn-lt"/>
            </a:endParaRPr>
          </a:p>
        </p:txBody>
      </p:sp>
      <p:sp>
        <p:nvSpPr>
          <p:cNvPr id="3" name="Content Placeholder 2"/>
          <p:cNvSpPr>
            <a:spLocks noGrp="1"/>
          </p:cNvSpPr>
          <p:nvPr>
            <p:ph idx="1"/>
          </p:nvPr>
        </p:nvSpPr>
        <p:spPr>
          <a:xfrm>
            <a:off x="838200" y="1289154"/>
            <a:ext cx="10515600" cy="5568846"/>
          </a:xfrm>
        </p:spPr>
        <p:txBody>
          <a:bodyPr>
            <a:normAutofit/>
          </a:bodyPr>
          <a:lstStyle/>
          <a:p>
            <a:pPr marL="0" lvl="1" indent="0" algn="just">
              <a:spcBef>
                <a:spcPts val="1000"/>
              </a:spcBef>
              <a:buNone/>
            </a:pPr>
            <a:r>
              <a:rPr lang="en-US" sz="2800" b="1" dirty="0" smtClean="0"/>
              <a:t>The </a:t>
            </a:r>
            <a:r>
              <a:rPr lang="en-US" sz="2800" b="1" dirty="0"/>
              <a:t>planned IPA allocation to Priority Axis 4 is € 16.000.000 EUR</a:t>
            </a:r>
            <a:r>
              <a:rPr lang="en-US" sz="2800" dirty="0"/>
              <a:t>, corresponding to </a:t>
            </a:r>
            <a:r>
              <a:rPr lang="en-US" sz="2800" b="1" dirty="0"/>
              <a:t>21,36% of the total IPA funds</a:t>
            </a:r>
            <a:r>
              <a:rPr lang="en-US" sz="2800" dirty="0"/>
              <a:t>.  The allocation is lower than the average of the 4 priorities, based on three main justifications, that lead to the expectation of a large number of projects with a lower average cost than in other areas: </a:t>
            </a:r>
          </a:p>
          <a:p>
            <a:pPr marL="457200" lvl="1" indent="-457200" algn="just">
              <a:spcBef>
                <a:spcPts val="1000"/>
              </a:spcBef>
            </a:pPr>
            <a:r>
              <a:rPr lang="en-US" sz="2800" dirty="0" smtClean="0"/>
              <a:t>During </a:t>
            </a:r>
            <a:r>
              <a:rPr lang="en-US" sz="2800" dirty="0"/>
              <a:t>the previous programming period a </a:t>
            </a:r>
            <a:r>
              <a:rPr lang="en-US" sz="2800" u="sng" dirty="0"/>
              <a:t>significant number of projects were implemented in these fields,</a:t>
            </a:r>
            <a:r>
              <a:rPr lang="en-US" sz="2800" dirty="0"/>
              <a:t> but the average costs of these projects was smaller than in other areas, especially because most of the projects consisted of “soft” activities. </a:t>
            </a:r>
          </a:p>
          <a:p>
            <a:pPr algn="just"/>
            <a:r>
              <a:rPr lang="en-US" dirty="0" smtClean="0"/>
              <a:t>The </a:t>
            </a:r>
            <a:r>
              <a:rPr lang="en-US" dirty="0"/>
              <a:t>Priority can support some </a:t>
            </a:r>
            <a:r>
              <a:rPr lang="en-US" u="sng" dirty="0"/>
              <a:t>actions that will be particularly relevant for the coordination with the EUSDR,</a:t>
            </a:r>
            <a:r>
              <a:rPr lang="en-US" dirty="0"/>
              <a:t> but these actions most probably will consist of “soft” activities, rather than investments in infrastructure.  </a:t>
            </a:r>
          </a:p>
          <a:p>
            <a:pPr marL="0" indent="0">
              <a:buNone/>
            </a:pPr>
            <a:endParaRPr lang="en-US" dirty="0"/>
          </a:p>
        </p:txBody>
      </p:sp>
    </p:spTree>
    <p:extLst>
      <p:ext uri="{BB962C8B-B14F-4D97-AF65-F5344CB8AC3E}">
        <p14:creationId xmlns:p14="http://schemas.microsoft.com/office/powerpoint/2010/main" val="75794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r>
              <a:rPr lang="en-US" sz="3200" b="1" u="sng" dirty="0">
                <a:latin typeface="+mn-lt"/>
              </a:rPr>
              <a:t>Priority Axis 5</a:t>
            </a:r>
            <a:r>
              <a:rPr lang="en-US" sz="3200" b="1" dirty="0">
                <a:latin typeface="+mn-lt"/>
              </a:rPr>
              <a:t>:</a:t>
            </a:r>
            <a:r>
              <a:rPr lang="en-US" sz="3200" dirty="0">
                <a:latin typeface="+mn-lt"/>
              </a:rPr>
              <a:t> </a:t>
            </a:r>
            <a:r>
              <a:rPr lang="en-US" sz="3200" b="1" i="1" dirty="0">
                <a:latin typeface="+mn-lt"/>
              </a:rPr>
              <a:t>technical </a:t>
            </a:r>
            <a:r>
              <a:rPr lang="en-US" sz="3200" b="1" i="1" dirty="0" smtClean="0">
                <a:latin typeface="+mn-lt"/>
              </a:rPr>
              <a:t>assistance</a:t>
            </a:r>
            <a:endParaRPr lang="en-US" sz="3200" dirty="0">
              <a:latin typeface="+mn-lt"/>
            </a:endParaRPr>
          </a:p>
        </p:txBody>
      </p:sp>
      <p:sp>
        <p:nvSpPr>
          <p:cNvPr id="3" name="Content Placeholder 2"/>
          <p:cNvSpPr>
            <a:spLocks noGrp="1"/>
          </p:cNvSpPr>
          <p:nvPr>
            <p:ph idx="1"/>
          </p:nvPr>
        </p:nvSpPr>
        <p:spPr>
          <a:xfrm>
            <a:off x="838200" y="1319134"/>
            <a:ext cx="10515600" cy="5538866"/>
          </a:xfrm>
        </p:spPr>
        <p:txBody>
          <a:bodyPr/>
          <a:lstStyle/>
          <a:p>
            <a:pPr marL="0" indent="0">
              <a:buNone/>
            </a:pPr>
            <a:endParaRPr lang="en-US" dirty="0" smtClean="0"/>
          </a:p>
          <a:p>
            <a:pPr marL="0" indent="0" algn="just">
              <a:buNone/>
            </a:pPr>
            <a:r>
              <a:rPr lang="en-US" dirty="0" smtClean="0"/>
              <a:t>The allocation for technical assistance corresponds to the 10% of the total allocation.   The allocation is based on two main justifications</a:t>
            </a:r>
          </a:p>
          <a:p>
            <a:pPr algn="just"/>
            <a:r>
              <a:rPr lang="en-US" dirty="0" smtClean="0"/>
              <a:t>The </a:t>
            </a:r>
            <a:r>
              <a:rPr lang="en-US" u="sng" dirty="0"/>
              <a:t>experience</a:t>
            </a:r>
            <a:r>
              <a:rPr lang="en-US" dirty="0"/>
              <a:t> of the current programming period, which proves that program partners and potential beneficiaries need a strong support for the generation and implementation of projects, in order to avoid ineligible costs and to increase the overall absorption rate. </a:t>
            </a:r>
          </a:p>
          <a:p>
            <a:pPr algn="just"/>
            <a:r>
              <a:rPr lang="en-US" dirty="0" smtClean="0"/>
              <a:t>The </a:t>
            </a:r>
            <a:r>
              <a:rPr lang="en-US" dirty="0"/>
              <a:t>strategy for the new program has identified </a:t>
            </a:r>
            <a:r>
              <a:rPr lang="en-US" u="sng" dirty="0"/>
              <a:t>ambitious objectives</a:t>
            </a:r>
            <a:r>
              <a:rPr lang="en-US" dirty="0"/>
              <a:t>, including strategic projects and a strong coordination with regional and EU strategies (EUSDR).  </a:t>
            </a:r>
          </a:p>
          <a:p>
            <a:pPr marL="0" indent="0">
              <a:buNone/>
            </a:pPr>
            <a:endParaRPr lang="en-US" dirty="0"/>
          </a:p>
        </p:txBody>
      </p:sp>
    </p:spTree>
    <p:extLst>
      <p:ext uri="{BB962C8B-B14F-4D97-AF65-F5344CB8AC3E}">
        <p14:creationId xmlns:p14="http://schemas.microsoft.com/office/powerpoint/2010/main" val="861759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logic of present intervention</a:t>
            </a:r>
            <a:endParaRPr lang="ro-RO" dirty="0"/>
          </a:p>
        </p:txBody>
      </p:sp>
      <p:sp>
        <p:nvSpPr>
          <p:cNvPr id="3" name="Content Placeholder 2"/>
          <p:cNvSpPr>
            <a:spLocks noGrp="1"/>
          </p:cNvSpPr>
          <p:nvPr>
            <p:ph idx="1"/>
          </p:nvPr>
        </p:nvSpPr>
        <p:spPr>
          <a:xfrm>
            <a:off x="838200" y="1825624"/>
            <a:ext cx="10515600" cy="4784725"/>
          </a:xfrm>
        </p:spPr>
        <p:txBody>
          <a:bodyPr/>
          <a:lstStyle/>
          <a:p>
            <a:r>
              <a:rPr lang="en-US" dirty="0" smtClean="0"/>
              <a:t>Understanding the EU guidelines and knowing the scientific theory as support of them, </a:t>
            </a:r>
            <a:r>
              <a:rPr lang="en-US" dirty="0"/>
              <a:t>project proposal </a:t>
            </a:r>
            <a:r>
              <a:rPr lang="en-US" dirty="0" smtClean="0"/>
              <a:t>should take note about how to define objectives for their proposal to fit to the EU priorities;</a:t>
            </a:r>
          </a:p>
          <a:p>
            <a:r>
              <a:rPr lang="en-US" dirty="0" smtClean="0"/>
              <a:t>Understanding history of present CBC program help project proposal to include in objectives further development possibility, namely the effect of economic multiplayer role;</a:t>
            </a:r>
          </a:p>
          <a:p>
            <a:r>
              <a:rPr lang="en-US" dirty="0" smtClean="0"/>
              <a:t>My personal expertize facilitating CBC projects should send the message that there is room to develop further entrepreneurship;</a:t>
            </a:r>
          </a:p>
          <a:p>
            <a:r>
              <a:rPr lang="en-US" dirty="0" smtClean="0"/>
              <a:t>Information about Romanian-Serbian CBC 2007-2013 and 2014-2020 should be a good example for other programs.</a:t>
            </a:r>
          </a:p>
          <a:p>
            <a:endParaRPr lang="en-US" dirty="0" smtClean="0"/>
          </a:p>
          <a:p>
            <a:endParaRPr lang="en-US" dirty="0" smtClean="0"/>
          </a:p>
          <a:p>
            <a:endParaRPr lang="en-US" dirty="0" smtClean="0"/>
          </a:p>
          <a:p>
            <a:endParaRPr lang="ro-RO" dirty="0"/>
          </a:p>
        </p:txBody>
      </p:sp>
    </p:spTree>
    <p:extLst>
      <p:ext uri="{BB962C8B-B14F-4D97-AF65-F5344CB8AC3E}">
        <p14:creationId xmlns:p14="http://schemas.microsoft.com/office/powerpoint/2010/main" val="3590736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Last but not the least</a:t>
            </a:r>
            <a:endParaRPr lang="en-US" dirty="0"/>
          </a:p>
        </p:txBody>
      </p:sp>
      <p:sp>
        <p:nvSpPr>
          <p:cNvPr id="3" name="Content Placeholder 2"/>
          <p:cNvSpPr>
            <a:spLocks noGrp="1"/>
          </p:cNvSpPr>
          <p:nvPr>
            <p:ph idx="1"/>
          </p:nvPr>
        </p:nvSpPr>
        <p:spPr/>
        <p:txBody>
          <a:bodyPr/>
          <a:lstStyle/>
          <a:p>
            <a:pPr marL="0" indent="0">
              <a:buNone/>
            </a:pPr>
            <a:r>
              <a:rPr lang="en-US" dirty="0" smtClean="0"/>
              <a:t>With hope </a:t>
            </a:r>
            <a:r>
              <a:rPr lang="en-US" dirty="0"/>
              <a:t>to have similar good results </a:t>
            </a:r>
            <a:r>
              <a:rPr lang="en-US" dirty="0" smtClean="0"/>
              <a:t>at CBC projects as </a:t>
            </a:r>
            <a:r>
              <a:rPr lang="en-US" dirty="0"/>
              <a:t>I </a:t>
            </a:r>
            <a:r>
              <a:rPr lang="en-US" dirty="0" smtClean="0"/>
              <a:t>presented </a:t>
            </a:r>
            <a:r>
              <a:rPr lang="en-US" dirty="0"/>
              <a:t>in my previous </a:t>
            </a:r>
            <a:r>
              <a:rPr lang="en-US" dirty="0" smtClean="0"/>
              <a:t>experience, please do not hesitate to contact me to find Romanian partners:</a:t>
            </a:r>
            <a:endParaRPr lang="en-US" dirty="0"/>
          </a:p>
          <a:p>
            <a:pPr marL="0" indent="0">
              <a:buNone/>
            </a:pPr>
            <a:r>
              <a:rPr lang="en-US" dirty="0" smtClean="0"/>
              <a:t>                 </a:t>
            </a:r>
          </a:p>
          <a:p>
            <a:pPr marL="0" indent="0">
              <a:buNone/>
            </a:pPr>
            <a:r>
              <a:rPr lang="en-US" b="1" dirty="0"/>
              <a:t> </a:t>
            </a:r>
            <a:r>
              <a:rPr lang="en-US" b="1" dirty="0" smtClean="0"/>
              <a:t>                  </a:t>
            </a:r>
            <a:r>
              <a:rPr lang="en-US" b="1" smtClean="0"/>
              <a:t>dr. Stefan </a:t>
            </a:r>
            <a:r>
              <a:rPr lang="en-US" b="1" dirty="0" smtClean="0"/>
              <a:t>Imre, </a:t>
            </a:r>
            <a:r>
              <a:rPr lang="en-US" dirty="0" smtClean="0"/>
              <a:t>minister counsellor</a:t>
            </a:r>
          </a:p>
          <a:p>
            <a:pPr marL="0" indent="0">
              <a:buNone/>
            </a:pPr>
            <a:r>
              <a:rPr lang="en-US" dirty="0"/>
              <a:t> </a:t>
            </a:r>
            <a:r>
              <a:rPr lang="en-US" dirty="0" smtClean="0"/>
              <a:t> Embassy of Romania in Belgrade</a:t>
            </a:r>
          </a:p>
          <a:p>
            <a:pPr marL="0" indent="0">
              <a:buNone/>
            </a:pPr>
            <a:r>
              <a:rPr lang="en-US" dirty="0"/>
              <a:t> </a:t>
            </a:r>
            <a:r>
              <a:rPr lang="en-US" dirty="0" smtClean="0"/>
              <a:t> Str. Uzicka 10</a:t>
            </a:r>
          </a:p>
          <a:p>
            <a:pPr marL="0" indent="0">
              <a:buNone/>
            </a:pPr>
            <a:r>
              <a:rPr lang="en-US" dirty="0" smtClean="0"/>
              <a:t>  Email:    belgrad.economic@mae.ro</a:t>
            </a:r>
            <a:endParaRPr lang="en-US" dirty="0"/>
          </a:p>
          <a:p>
            <a:pPr marL="0" indent="0">
              <a:buNone/>
            </a:pPr>
            <a:endParaRPr lang="en-US" dirty="0"/>
          </a:p>
        </p:txBody>
      </p:sp>
    </p:spTree>
    <p:extLst>
      <p:ext uri="{BB962C8B-B14F-4D97-AF65-F5344CB8AC3E}">
        <p14:creationId xmlns:p14="http://schemas.microsoft.com/office/powerpoint/2010/main" val="3965288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170" y="1136887"/>
            <a:ext cx="10515600" cy="791304"/>
          </a:xfrm>
        </p:spPr>
        <p:txBody>
          <a:bodyPr>
            <a:normAutofit fontScale="90000"/>
          </a:bodyPr>
          <a:lstStyle/>
          <a:p>
            <a:r>
              <a:rPr lang="ro-RO" b="1" dirty="0" smtClean="0"/>
              <a:t>The role of CBC </a:t>
            </a:r>
            <a:r>
              <a:rPr lang="ro-RO" b="1" dirty="0" smtClean="0"/>
              <a:t>policy</a:t>
            </a:r>
            <a:r>
              <a:rPr lang="ro-RO" b="1" dirty="0" smtClean="0"/>
              <a:t> </a:t>
            </a:r>
            <a:r>
              <a:rPr lang="ro-RO" b="1" dirty="0" smtClean="0"/>
              <a:t>and</a:t>
            </a:r>
            <a:r>
              <a:rPr lang="ro-RO" b="1" dirty="0" smtClean="0"/>
              <a:t> program</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pPr marL="0" indent="0">
              <a:buNone/>
            </a:pPr>
            <a:r>
              <a:rPr lang="en-US" sz="3200" b="1" dirty="0"/>
              <a:t>C</a:t>
            </a:r>
            <a:r>
              <a:rPr lang="en-US" sz="3200" b="1" dirty="0" smtClean="0"/>
              <a:t>ohesion</a:t>
            </a:r>
            <a:r>
              <a:rPr lang="en-US" sz="3200" dirty="0" smtClean="0"/>
              <a:t> </a:t>
            </a:r>
            <a:r>
              <a:rPr lang="en-US" sz="3200" dirty="0"/>
              <a:t>at </a:t>
            </a:r>
            <a:r>
              <a:rPr lang="en-US" sz="3200" b="1" i="1" dirty="0"/>
              <a:t>territorial, economic and social </a:t>
            </a:r>
            <a:r>
              <a:rPr lang="en-US" sz="3200" dirty="0"/>
              <a:t>at border region of countries in Europe </a:t>
            </a:r>
            <a:r>
              <a:rPr lang="en-US" sz="3200" u="sng" dirty="0" smtClean="0"/>
              <a:t>because</a:t>
            </a:r>
            <a:r>
              <a:rPr lang="en-US" sz="3200" dirty="0"/>
              <a:t> </a:t>
            </a:r>
            <a:r>
              <a:rPr lang="en-US" sz="3200" dirty="0" smtClean="0"/>
              <a:t>as</a:t>
            </a:r>
            <a:r>
              <a:rPr lang="ro-RO" sz="3200" dirty="0" smtClean="0"/>
              <a:t> </a:t>
            </a:r>
            <a:r>
              <a:rPr lang="en-US" sz="3200" dirty="0" smtClean="0">
                <a:solidFill>
                  <a:schemeClr val="tx1">
                    <a:lumMod val="95000"/>
                    <a:lumOff val="5000"/>
                  </a:schemeClr>
                </a:solidFill>
              </a:rPr>
              <a:t>told by </a:t>
            </a:r>
            <a:r>
              <a:rPr lang="en-US" sz="3200" b="1" dirty="0">
                <a:solidFill>
                  <a:schemeClr val="tx1">
                    <a:lumMod val="95000"/>
                    <a:lumOff val="5000"/>
                  </a:schemeClr>
                </a:solidFill>
              </a:rPr>
              <a:t>Director General Walter </a:t>
            </a:r>
            <a:r>
              <a:rPr lang="en-US" sz="3200" b="1" dirty="0">
                <a:solidFill>
                  <a:schemeClr val="tx1">
                    <a:lumMod val="95000"/>
                    <a:lumOff val="5000"/>
                  </a:schemeClr>
                </a:solidFill>
              </a:rPr>
              <a:t>Deffaa</a:t>
            </a:r>
            <a:r>
              <a:rPr lang="en-US" sz="3200" b="1" dirty="0">
                <a:solidFill>
                  <a:schemeClr val="tx1">
                    <a:lumMod val="95000"/>
                    <a:lumOff val="5000"/>
                  </a:schemeClr>
                </a:solidFill>
              </a:rPr>
              <a:t> </a:t>
            </a:r>
            <a:r>
              <a:rPr lang="en-US" sz="3200" b="1" dirty="0" smtClean="0">
                <a:solidFill>
                  <a:schemeClr val="tx1">
                    <a:lumMod val="95000"/>
                    <a:lumOff val="5000"/>
                  </a:schemeClr>
                </a:solidFill>
              </a:rPr>
              <a:t>at </a:t>
            </a:r>
            <a:r>
              <a:rPr lang="en-US" sz="3200" b="1" dirty="0" smtClean="0">
                <a:solidFill>
                  <a:schemeClr val="tx1">
                    <a:lumMod val="95000"/>
                    <a:lumOff val="5000"/>
                  </a:schemeClr>
                </a:solidFill>
              </a:rPr>
              <a:t>Interreg</a:t>
            </a:r>
            <a:r>
              <a:rPr lang="en-US" sz="3200" b="1" dirty="0" smtClean="0">
                <a:solidFill>
                  <a:schemeClr val="tx1">
                    <a:lumMod val="95000"/>
                    <a:lumOff val="5000"/>
                  </a:schemeClr>
                </a:solidFill>
              </a:rPr>
              <a:t> </a:t>
            </a:r>
            <a:r>
              <a:rPr lang="en-US" sz="3200" b="1" dirty="0">
                <a:solidFill>
                  <a:schemeClr val="tx1">
                    <a:lumMod val="95000"/>
                    <a:lumOff val="5000"/>
                  </a:schemeClr>
                </a:solidFill>
              </a:rPr>
              <a:t>Annual Meeting </a:t>
            </a:r>
            <a:r>
              <a:rPr lang="en-US" sz="3200" b="1" dirty="0" smtClean="0">
                <a:solidFill>
                  <a:schemeClr val="tx1">
                    <a:lumMod val="95000"/>
                    <a:lumOff val="5000"/>
                  </a:schemeClr>
                </a:solidFill>
              </a:rPr>
              <a:t>2014:</a:t>
            </a:r>
          </a:p>
          <a:p>
            <a:pPr marL="0" indent="0">
              <a:buNone/>
            </a:pPr>
            <a:endParaRPr lang="en-US" dirty="0">
              <a:solidFill>
                <a:schemeClr val="tx1">
                  <a:lumMod val="95000"/>
                  <a:lumOff val="5000"/>
                </a:schemeClr>
              </a:solidFill>
            </a:endParaRPr>
          </a:p>
          <a:p>
            <a:pPr lvl="0"/>
            <a:r>
              <a:rPr lang="en-US" sz="3200" b="1" dirty="0"/>
              <a:t>37.5% </a:t>
            </a:r>
            <a:r>
              <a:rPr lang="en-US" sz="3200" dirty="0"/>
              <a:t>of the EU population lives in border areas, </a:t>
            </a:r>
          </a:p>
          <a:p>
            <a:pPr lvl="0"/>
            <a:r>
              <a:rPr lang="en-US" sz="3200" dirty="0" smtClean="0"/>
              <a:t>there </a:t>
            </a:r>
            <a:r>
              <a:rPr lang="en-US" sz="3200" dirty="0"/>
              <a:t>are </a:t>
            </a:r>
            <a:r>
              <a:rPr lang="en-US" sz="3200" dirty="0" smtClean="0"/>
              <a:t>barriers in cooperation: </a:t>
            </a:r>
            <a:r>
              <a:rPr lang="en-US" sz="3200" b="1" dirty="0"/>
              <a:t>38 internal borders</a:t>
            </a:r>
            <a:r>
              <a:rPr lang="en-US" sz="3200" dirty="0"/>
              <a:t> made up of </a:t>
            </a:r>
            <a:r>
              <a:rPr lang="en-US" sz="3200" b="1" i="1" dirty="0"/>
              <a:t>geographic, linguistic</a:t>
            </a:r>
            <a:r>
              <a:rPr lang="en-US" sz="3200" dirty="0"/>
              <a:t> often bearing the scars of European wars. </a:t>
            </a:r>
          </a:p>
          <a:p>
            <a:pPr marL="0" indent="0">
              <a:buNone/>
            </a:pPr>
            <a:endParaRPr lang="en-US" dirty="0"/>
          </a:p>
        </p:txBody>
      </p:sp>
    </p:spTree>
    <p:extLst>
      <p:ext uri="{BB962C8B-B14F-4D97-AF65-F5344CB8AC3E}">
        <p14:creationId xmlns:p14="http://schemas.microsoft.com/office/powerpoint/2010/main" val="562157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CBC cooperation</a:t>
            </a:r>
            <a:r>
              <a:rPr lang="ro-RO" b="1" dirty="0" smtClean="0"/>
              <a:t> mai </a:t>
            </a:r>
            <a:r>
              <a:rPr lang="ro-RO" b="1" dirty="0" err="1" smtClean="0"/>
              <a:t>targets</a:t>
            </a:r>
            <a:endParaRPr lang="en-US" b="1" dirty="0"/>
          </a:p>
        </p:txBody>
      </p:sp>
      <p:sp>
        <p:nvSpPr>
          <p:cNvPr id="3" name="Content Placeholder 2"/>
          <p:cNvSpPr>
            <a:spLocks noGrp="1"/>
          </p:cNvSpPr>
          <p:nvPr>
            <p:ph idx="1"/>
          </p:nvPr>
        </p:nvSpPr>
        <p:spPr>
          <a:xfrm>
            <a:off x="838200" y="1411705"/>
            <a:ext cx="10515600" cy="4765258"/>
          </a:xfrm>
        </p:spPr>
        <p:txBody>
          <a:bodyPr>
            <a:normAutofit/>
          </a:bodyPr>
          <a:lstStyle/>
          <a:p>
            <a:pPr marL="0" indent="0" algn="just">
              <a:buNone/>
            </a:pPr>
            <a:r>
              <a:rPr lang="ro-RO" smtClean="0"/>
              <a:t>In the logic of </a:t>
            </a:r>
            <a:r>
              <a:rPr lang="en-US" smtClean="0"/>
              <a:t>strategic management</a:t>
            </a:r>
            <a:r>
              <a:rPr lang="ro-RO" smtClean="0"/>
              <a:t>:</a:t>
            </a:r>
            <a:r>
              <a:rPr lang="en-US" smtClean="0"/>
              <a:t> enhanc</a:t>
            </a:r>
            <a:r>
              <a:rPr lang="ro-RO" smtClean="0"/>
              <a:t>ing</a:t>
            </a:r>
            <a:r>
              <a:rPr lang="en-US" smtClean="0"/>
              <a:t> </a:t>
            </a:r>
            <a:r>
              <a:rPr lang="en-US" i="1" dirty="0"/>
              <a:t>efficiency</a:t>
            </a:r>
            <a:r>
              <a:rPr lang="en-US" dirty="0"/>
              <a:t> and </a:t>
            </a:r>
            <a:r>
              <a:rPr lang="en-US" i="1" dirty="0"/>
              <a:t>effectiveness</a:t>
            </a:r>
            <a:r>
              <a:rPr lang="en-US" dirty="0"/>
              <a:t> of projects financed by EU funds </a:t>
            </a:r>
            <a:r>
              <a:rPr lang="en-US" dirty="0" smtClean="0"/>
              <a:t>on CBC cooperation includes:</a:t>
            </a:r>
            <a:endParaRPr lang="en-US" dirty="0"/>
          </a:p>
          <a:p>
            <a:pPr marL="0" indent="0" algn="just">
              <a:buNone/>
            </a:pPr>
            <a:r>
              <a:rPr lang="en-US" dirty="0"/>
              <a:t>-understanding how to </a:t>
            </a:r>
            <a:r>
              <a:rPr lang="en-US" b="1" i="1" dirty="0"/>
              <a:t>accelerate</a:t>
            </a:r>
            <a:r>
              <a:rPr lang="en-US" dirty="0"/>
              <a:t> integration to EU structure by </a:t>
            </a:r>
            <a:r>
              <a:rPr lang="en-US"/>
              <a:t>CBC </a:t>
            </a:r>
            <a:r>
              <a:rPr lang="en-US" smtClean="0"/>
              <a:t>program</a:t>
            </a:r>
            <a:r>
              <a:rPr lang="ro-RO" smtClean="0"/>
              <a:t>;</a:t>
            </a:r>
            <a:endParaRPr lang="en-US" dirty="0"/>
          </a:p>
          <a:p>
            <a:pPr marL="0" indent="0" algn="just">
              <a:buNone/>
            </a:pPr>
            <a:r>
              <a:rPr lang="en-US" dirty="0" smtClean="0"/>
              <a:t>-</a:t>
            </a:r>
            <a:r>
              <a:rPr lang="en-US" dirty="0"/>
              <a:t>managing integration of </a:t>
            </a:r>
            <a:r>
              <a:rPr lang="en-US" b="1" i="1" dirty="0"/>
              <a:t>local interest to regional and European</a:t>
            </a:r>
            <a:r>
              <a:rPr lang="en-US" dirty="0"/>
              <a:t> </a:t>
            </a:r>
            <a:r>
              <a:rPr lang="en-US"/>
              <a:t>for </a:t>
            </a:r>
            <a:r>
              <a:rPr lang="en-US" smtClean="0"/>
              <a:t>the</a:t>
            </a:r>
            <a:r>
              <a:rPr lang="ro-RO" smtClean="0"/>
              <a:t> </a:t>
            </a:r>
            <a:r>
              <a:rPr lang="en-US" smtClean="0"/>
              <a:t>common </a:t>
            </a:r>
            <a:r>
              <a:rPr lang="en-US" dirty="0"/>
              <a:t>target to </a:t>
            </a:r>
            <a:r>
              <a:rPr lang="en-US"/>
              <a:t>increase </a:t>
            </a:r>
            <a:r>
              <a:rPr lang="en-US" smtClean="0"/>
              <a:t>performance</a:t>
            </a:r>
            <a:r>
              <a:rPr lang="ro-RO" smtClean="0"/>
              <a:t>, and finally</a:t>
            </a:r>
            <a:r>
              <a:rPr lang="en-US" smtClean="0"/>
              <a:t> </a:t>
            </a:r>
            <a:r>
              <a:rPr lang="en-US" dirty="0"/>
              <a:t>enhance </a:t>
            </a:r>
            <a:r>
              <a:rPr lang="en-US"/>
              <a:t>competitiveness </a:t>
            </a:r>
            <a:r>
              <a:rPr lang="ro-RO" smtClean="0"/>
              <a:t>;</a:t>
            </a:r>
            <a:r>
              <a:rPr lang="en-US" smtClean="0"/>
              <a:t> </a:t>
            </a:r>
            <a:endParaRPr lang="en-US" dirty="0" smtClean="0"/>
          </a:p>
          <a:p>
            <a:pPr marL="0" indent="0" algn="just">
              <a:buNone/>
            </a:pPr>
            <a:r>
              <a:rPr lang="en-US" dirty="0" smtClean="0"/>
              <a:t>-</a:t>
            </a:r>
            <a:r>
              <a:rPr lang="en-US" dirty="0"/>
              <a:t>following knowledge of </a:t>
            </a:r>
            <a:r>
              <a:rPr lang="en-US" b="1" i="1" dirty="0"/>
              <a:t>pyramid </a:t>
            </a:r>
            <a:r>
              <a:rPr lang="en-US" dirty="0"/>
              <a:t>of competitiveness starting from the basic requirements </a:t>
            </a:r>
            <a:r>
              <a:rPr lang="en-US" dirty="0" smtClean="0"/>
              <a:t> </a:t>
            </a:r>
            <a:r>
              <a:rPr lang="en-US" dirty="0"/>
              <a:t>(</a:t>
            </a:r>
            <a:r>
              <a:rPr lang="en-US" b="1" i="1" dirty="0"/>
              <a:t>infrastructure, regulation, procedure</a:t>
            </a:r>
            <a:r>
              <a:rPr lang="en-US" dirty="0"/>
              <a:t>) which will assure </a:t>
            </a:r>
            <a:r>
              <a:rPr lang="en-US"/>
              <a:t>further </a:t>
            </a:r>
            <a:r>
              <a:rPr lang="en-US" smtClean="0"/>
              <a:t>development</a:t>
            </a:r>
            <a:r>
              <a:rPr lang="ro-RO" smtClean="0"/>
              <a:t>.</a:t>
            </a:r>
            <a:endParaRPr lang="en-US" dirty="0"/>
          </a:p>
          <a:p>
            <a:endParaRPr lang="en-US" dirty="0"/>
          </a:p>
        </p:txBody>
      </p:sp>
    </p:spTree>
    <p:extLst>
      <p:ext uri="{BB962C8B-B14F-4D97-AF65-F5344CB8AC3E}">
        <p14:creationId xmlns:p14="http://schemas.microsoft.com/office/powerpoint/2010/main" val="1810411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t>
            </a:r>
            <a:r>
              <a:rPr lang="en-US" b="1" dirty="0" smtClean="0"/>
              <a:t>istory of CBC program</a:t>
            </a:r>
            <a:endParaRPr lang="en-US" b="1" dirty="0"/>
          </a:p>
        </p:txBody>
      </p:sp>
      <p:sp>
        <p:nvSpPr>
          <p:cNvPr id="3" name="Content Placeholder 2"/>
          <p:cNvSpPr>
            <a:spLocks noGrp="1"/>
          </p:cNvSpPr>
          <p:nvPr>
            <p:ph idx="1"/>
          </p:nvPr>
        </p:nvSpPr>
        <p:spPr>
          <a:xfrm>
            <a:off x="838200" y="1524000"/>
            <a:ext cx="10515600" cy="5165558"/>
          </a:xfrm>
        </p:spPr>
        <p:txBody>
          <a:bodyPr/>
          <a:lstStyle/>
          <a:p>
            <a:pPr marL="0" lvl="0" indent="0">
              <a:buNone/>
            </a:pPr>
            <a:r>
              <a:rPr lang="en-US" sz="3200" dirty="0"/>
              <a:t>S</a:t>
            </a:r>
            <a:r>
              <a:rPr lang="en-US" sz="3200" dirty="0" smtClean="0"/>
              <a:t>tating </a:t>
            </a:r>
            <a:r>
              <a:rPr lang="en-US" sz="3200" u="sng" dirty="0" smtClean="0"/>
              <a:t>policy convergence </a:t>
            </a:r>
            <a:r>
              <a:rPr lang="en-US" sz="3200" dirty="0" smtClean="0"/>
              <a:t>on cohesion, mobilizing potential and harmonizing development at the border region:</a:t>
            </a:r>
          </a:p>
          <a:p>
            <a:pPr marL="0" lvl="0" indent="0" algn="just">
              <a:buNone/>
            </a:pPr>
            <a:r>
              <a:rPr lang="en-US" sz="3200" dirty="0" smtClean="0"/>
              <a:t>- First </a:t>
            </a:r>
            <a:r>
              <a:rPr lang="en-US" sz="3200" dirty="0"/>
              <a:t>developed as a Community initiative in 1990, </a:t>
            </a:r>
            <a:r>
              <a:rPr lang="en-US" sz="3200" b="1" dirty="0" err="1"/>
              <a:t>Interreg</a:t>
            </a:r>
            <a:r>
              <a:rPr lang="en-US" sz="3200" dirty="0"/>
              <a:t> was reorganized as a formal "objective" of </a:t>
            </a:r>
            <a:r>
              <a:rPr lang="en-US" sz="3200" b="1" dirty="0"/>
              <a:t>European Cohesion Policy in 2000.</a:t>
            </a:r>
          </a:p>
          <a:p>
            <a:pPr marL="0" lvl="0" indent="0" algn="just">
              <a:buNone/>
            </a:pPr>
            <a:r>
              <a:rPr lang="en-US" sz="3200" b="1" dirty="0" smtClean="0"/>
              <a:t>- </a:t>
            </a:r>
            <a:r>
              <a:rPr lang="en-US" sz="3200" dirty="0" smtClean="0"/>
              <a:t>With purpose of </a:t>
            </a:r>
            <a:r>
              <a:rPr lang="en-US" sz="3200" b="1" dirty="0" smtClean="0"/>
              <a:t>European </a:t>
            </a:r>
            <a:r>
              <a:rPr lang="en-US" sz="3200" b="1" dirty="0"/>
              <a:t>Cross-border </a:t>
            </a:r>
            <a:r>
              <a:rPr lang="en-US" sz="3200" b="1" dirty="0" smtClean="0"/>
              <a:t>cooperation</a:t>
            </a:r>
            <a:r>
              <a:rPr lang="en-US" sz="3200" dirty="0" smtClean="0"/>
              <a:t> to </a:t>
            </a:r>
            <a:r>
              <a:rPr lang="en-US" sz="3200" dirty="0"/>
              <a:t>tackle common challenges identified jointly in the border regions and to exploit the untapped </a:t>
            </a:r>
            <a:r>
              <a:rPr lang="en-US" sz="3200" b="1" i="1" dirty="0"/>
              <a:t>growth potential in border areas</a:t>
            </a:r>
            <a:r>
              <a:rPr lang="en-US" sz="3200" dirty="0"/>
              <a:t>, while enhancing the cooperation process for the purpose of the overall </a:t>
            </a:r>
            <a:r>
              <a:rPr lang="en-US" sz="3200" b="1" i="1" dirty="0"/>
              <a:t>harmonious development</a:t>
            </a:r>
            <a:r>
              <a:rPr lang="en-US" sz="3200" dirty="0"/>
              <a:t> of the </a:t>
            </a:r>
            <a:r>
              <a:rPr lang="en-US" sz="3200" b="1" i="1" dirty="0"/>
              <a:t>Union.</a:t>
            </a:r>
            <a:r>
              <a:rPr lang="en-US" sz="3200" dirty="0"/>
              <a:t> </a:t>
            </a:r>
          </a:p>
          <a:p>
            <a:endParaRPr lang="en-US" dirty="0"/>
          </a:p>
        </p:txBody>
      </p:sp>
    </p:spTree>
    <p:extLst>
      <p:ext uri="{BB962C8B-B14F-4D97-AF65-F5344CB8AC3E}">
        <p14:creationId xmlns:p14="http://schemas.microsoft.com/office/powerpoint/2010/main" val="4133749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Scientific theory</a:t>
            </a:r>
            <a:r>
              <a:rPr lang="en-US" dirty="0"/>
              <a:t> </a:t>
            </a:r>
            <a:r>
              <a:rPr lang="en-US" b="1" dirty="0" smtClean="0"/>
              <a:t>support of cohesion at border region</a:t>
            </a:r>
            <a:endParaRPr lang="en-US" dirty="0"/>
          </a:p>
        </p:txBody>
      </p:sp>
      <p:sp>
        <p:nvSpPr>
          <p:cNvPr id="3" name="Content Placeholder 2"/>
          <p:cNvSpPr>
            <a:spLocks noGrp="1"/>
          </p:cNvSpPr>
          <p:nvPr>
            <p:ph idx="1"/>
          </p:nvPr>
        </p:nvSpPr>
        <p:spPr>
          <a:xfrm>
            <a:off x="838199" y="1690687"/>
            <a:ext cx="10929079" cy="4770074"/>
          </a:xfrm>
        </p:spPr>
        <p:txBody>
          <a:bodyPr>
            <a:noAutofit/>
          </a:bodyPr>
          <a:lstStyle/>
          <a:p>
            <a:pPr marL="0" indent="0">
              <a:buNone/>
            </a:pPr>
            <a:r>
              <a:rPr lang="ro-RO" sz="3200" b="1" i="1" smtClean="0"/>
              <a:t>                    </a:t>
            </a:r>
            <a:r>
              <a:rPr lang="en-US" sz="3200" b="1" i="1" smtClean="0"/>
              <a:t>….</a:t>
            </a:r>
            <a:r>
              <a:rPr lang="en-US" sz="3200" smtClean="0"/>
              <a:t> </a:t>
            </a:r>
            <a:r>
              <a:rPr lang="en-US" sz="3200" dirty="0"/>
              <a:t>to have good functioning European </a:t>
            </a:r>
            <a:r>
              <a:rPr lang="en-US" sz="3200" dirty="0" smtClean="0"/>
              <a:t>Union: </a:t>
            </a:r>
            <a:endParaRPr lang="en-US" sz="3200" b="1" i="1" dirty="0"/>
          </a:p>
          <a:p>
            <a:r>
              <a:rPr lang="en-US" sz="3200" b="1" i="1" dirty="0" smtClean="0"/>
              <a:t>Balassa</a:t>
            </a:r>
            <a:r>
              <a:rPr lang="en-US" sz="3200" dirty="0"/>
              <a:t>: </a:t>
            </a:r>
            <a:r>
              <a:rPr lang="en-US" sz="3200" b="1" i="1" dirty="0"/>
              <a:t>5 </a:t>
            </a:r>
            <a:r>
              <a:rPr lang="en-US" sz="3200" b="1" i="1"/>
              <a:t>steps </a:t>
            </a:r>
            <a:r>
              <a:rPr lang="ro-RO" sz="3200" b="1" i="1" smtClean="0"/>
              <a:t>of</a:t>
            </a:r>
            <a:r>
              <a:rPr lang="en-US" sz="3200" b="1" i="1" smtClean="0"/>
              <a:t> </a:t>
            </a:r>
            <a:r>
              <a:rPr lang="en-US" sz="3200" b="1" i="1" dirty="0"/>
              <a:t>integration</a:t>
            </a:r>
            <a:r>
              <a:rPr lang="en-US" sz="3200" dirty="0"/>
              <a:t> in the common economic space (single market with free movement of goods </a:t>
            </a:r>
            <a:r>
              <a:rPr lang="en-US" sz="3200"/>
              <a:t>and </a:t>
            </a:r>
            <a:r>
              <a:rPr lang="en-US" sz="3200" smtClean="0"/>
              <a:t>services</a:t>
            </a:r>
            <a:r>
              <a:rPr lang="ro-RO" sz="3200" smtClean="0"/>
              <a:t>;</a:t>
            </a:r>
            <a:r>
              <a:rPr lang="en-US" sz="3200" smtClean="0"/>
              <a:t> </a:t>
            </a:r>
            <a:r>
              <a:rPr lang="en-US" sz="3200" dirty="0"/>
              <a:t>common foreign trade policy and </a:t>
            </a:r>
            <a:r>
              <a:rPr lang="en-US" sz="3200"/>
              <a:t>common </a:t>
            </a:r>
            <a:r>
              <a:rPr lang="en-US" sz="3200" smtClean="0"/>
              <a:t>customs</a:t>
            </a:r>
            <a:r>
              <a:rPr lang="ro-RO" sz="3200" smtClean="0"/>
              <a:t>;</a:t>
            </a:r>
            <a:r>
              <a:rPr lang="en-US" sz="3200" smtClean="0"/>
              <a:t> </a:t>
            </a:r>
            <a:r>
              <a:rPr lang="ro-RO" sz="3200" smtClean="0"/>
              <a:t>domestic market with free movement of labor force and capital; </a:t>
            </a:r>
            <a:r>
              <a:rPr lang="en-US" sz="3200" smtClean="0"/>
              <a:t>single </a:t>
            </a:r>
            <a:r>
              <a:rPr lang="en-US" sz="3200" dirty="0"/>
              <a:t>monetary system </a:t>
            </a:r>
            <a:r>
              <a:rPr lang="en-US" sz="3200"/>
              <a:t>and </a:t>
            </a:r>
            <a:r>
              <a:rPr lang="en-US" sz="3200" smtClean="0"/>
              <a:t>policy</a:t>
            </a:r>
            <a:r>
              <a:rPr lang="ro-RO" sz="3200" smtClean="0"/>
              <a:t>; political union as federation).</a:t>
            </a:r>
            <a:endParaRPr lang="en-US" sz="3200" dirty="0"/>
          </a:p>
          <a:p>
            <a:r>
              <a:rPr lang="en-US" sz="3200" b="1" i="1" dirty="0" err="1"/>
              <a:t>Lengyel</a:t>
            </a:r>
            <a:r>
              <a:rPr lang="en-US" sz="3200" dirty="0"/>
              <a:t>: regional development needs to </a:t>
            </a:r>
            <a:r>
              <a:rPr lang="en-US" sz="3200" b="1" i="1" dirty="0"/>
              <a:t>diminish barriers</a:t>
            </a:r>
            <a:r>
              <a:rPr lang="en-US" sz="3200" dirty="0"/>
              <a:t> as political, structural and </a:t>
            </a:r>
            <a:r>
              <a:rPr lang="en-US" sz="3200"/>
              <a:t>cultural </a:t>
            </a:r>
            <a:r>
              <a:rPr lang="en-US" sz="3200" smtClean="0"/>
              <a:t>ones</a:t>
            </a:r>
            <a:r>
              <a:rPr lang="ro-RO" sz="3200" smtClean="0"/>
              <a:t> by increasing </a:t>
            </a:r>
            <a:r>
              <a:rPr lang="en-US" sz="3200" smtClean="0"/>
              <a:t>border </a:t>
            </a:r>
            <a:r>
              <a:rPr lang="en-US" sz="3200" dirty="0"/>
              <a:t>transparency, interconnections on roads, communication, cultural, languages</a:t>
            </a:r>
            <a:r>
              <a:rPr lang="en-US" sz="3200"/>
              <a:t>, </a:t>
            </a:r>
            <a:r>
              <a:rPr lang="en-US" sz="3200" smtClean="0"/>
              <a:t>traditions.  </a:t>
            </a:r>
            <a:endParaRPr lang="en-US" sz="3200" dirty="0"/>
          </a:p>
        </p:txBody>
      </p:sp>
    </p:spTree>
    <p:extLst>
      <p:ext uri="{BB962C8B-B14F-4D97-AF65-F5344CB8AC3E}">
        <p14:creationId xmlns:p14="http://schemas.microsoft.com/office/powerpoint/2010/main" val="289437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6999"/>
            <a:ext cx="10515600" cy="594245"/>
          </a:xfrm>
        </p:spPr>
        <p:txBody>
          <a:bodyPr>
            <a:normAutofit fontScale="90000"/>
          </a:bodyPr>
          <a:lstStyle/>
          <a:p>
            <a:r>
              <a:rPr lang="en-US" b="1" dirty="0"/>
              <a:t>Romania CBC map 2004-2013</a:t>
            </a:r>
            <a:endParaRPr lang="en-US" dirty="0"/>
          </a:p>
        </p:txBody>
      </p:sp>
      <p:pic>
        <p:nvPicPr>
          <p:cNvPr id="4" name="Content Placeholder 3" descr="Cross-border programmes&#10;&#10;under the European Territorial Cooperation Objective"/>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83829" y="839449"/>
            <a:ext cx="7697055" cy="5771214"/>
          </a:xfrm>
          <a:prstGeom prst="rect">
            <a:avLst/>
          </a:prstGeom>
          <a:noFill/>
          <a:ln>
            <a:noFill/>
          </a:ln>
        </p:spPr>
      </p:pic>
    </p:spTree>
    <p:extLst>
      <p:ext uri="{BB962C8B-B14F-4D97-AF65-F5344CB8AC3E}">
        <p14:creationId xmlns:p14="http://schemas.microsoft.com/office/powerpoint/2010/main" val="2678416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HU- RO CBC cooperation</a:t>
            </a:r>
            <a:endParaRPr lang="en-US" dirty="0"/>
          </a:p>
        </p:txBody>
      </p:sp>
      <p:pic>
        <p:nvPicPr>
          <p:cNvPr id="4" name="Content Placeholder 3" descr="http://www.huro-cbc.eu/layout/gfx/bg-projects.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43986" y="1469036"/>
            <a:ext cx="6745574" cy="5021705"/>
          </a:xfrm>
          <a:prstGeom prst="rect">
            <a:avLst/>
          </a:prstGeom>
          <a:noFill/>
          <a:ln>
            <a:noFill/>
          </a:ln>
        </p:spPr>
      </p:pic>
    </p:spTree>
    <p:extLst>
      <p:ext uri="{BB962C8B-B14F-4D97-AF65-F5344CB8AC3E}">
        <p14:creationId xmlns:p14="http://schemas.microsoft.com/office/powerpoint/2010/main" val="1369912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HU-RO Program</a:t>
            </a:r>
            <a:endParaRPr lang="en-US" b="1" dirty="0"/>
          </a:p>
        </p:txBody>
      </p:sp>
      <p:sp>
        <p:nvSpPr>
          <p:cNvPr id="3" name="Content Placeholder 2"/>
          <p:cNvSpPr>
            <a:spLocks noGrp="1"/>
          </p:cNvSpPr>
          <p:nvPr>
            <p:ph idx="1"/>
          </p:nvPr>
        </p:nvSpPr>
        <p:spPr/>
        <p:txBody>
          <a:bodyPr>
            <a:normAutofit/>
          </a:bodyPr>
          <a:lstStyle/>
          <a:p>
            <a:r>
              <a:rPr lang="en-US" sz="3200" b="1" dirty="0"/>
              <a:t>Priority 1</a:t>
            </a:r>
            <a:r>
              <a:rPr lang="en-US" sz="3200" dirty="0"/>
              <a:t>: Improve the key conditions of </a:t>
            </a:r>
            <a:r>
              <a:rPr lang="en-US" sz="3200" b="1" i="1" dirty="0"/>
              <a:t>joint, sustainable development of the cooperation</a:t>
            </a:r>
            <a:r>
              <a:rPr lang="en-US" sz="3200" dirty="0"/>
              <a:t> area (Improvement of cross-border transport, communication and environmental protection)</a:t>
            </a:r>
          </a:p>
          <a:p>
            <a:r>
              <a:rPr lang="en-US" sz="3200" b="1" dirty="0"/>
              <a:t>Priority 2</a:t>
            </a:r>
            <a:r>
              <a:rPr lang="en-US" sz="3200" dirty="0"/>
              <a:t>: Strengthen </a:t>
            </a:r>
            <a:r>
              <a:rPr lang="en-US" sz="3200" b="1" i="1" dirty="0"/>
              <a:t>social and economic cohesion </a:t>
            </a:r>
            <a:r>
              <a:rPr lang="en-US" sz="3200" dirty="0"/>
              <a:t>of the border area (Cooperation in the fields of business, RTD, education, labor market, health care and risk management)</a:t>
            </a:r>
          </a:p>
          <a:p>
            <a:endParaRPr lang="en-US" sz="3200" dirty="0"/>
          </a:p>
        </p:txBody>
      </p:sp>
    </p:spTree>
    <p:extLst>
      <p:ext uri="{BB962C8B-B14F-4D97-AF65-F5344CB8AC3E}">
        <p14:creationId xmlns:p14="http://schemas.microsoft.com/office/powerpoint/2010/main" val="1759390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247</TotalTime>
  <Words>1749</Words>
  <Application>Microsoft Office PowerPoint</Application>
  <PresentationFormat>Widescreen</PresentationFormat>
  <Paragraphs>113</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Wingdings</vt:lpstr>
      <vt:lpstr>Office Theme</vt:lpstr>
      <vt:lpstr>     Aspects of Romanian experience in development of border regions of EU   </vt:lpstr>
      <vt:lpstr>The logic of present intervention</vt:lpstr>
      <vt:lpstr>The role of CBC policy and program </vt:lpstr>
      <vt:lpstr>CBC cooperation mai targets</vt:lpstr>
      <vt:lpstr>History of CBC program</vt:lpstr>
      <vt:lpstr>Scientific theory support of cohesion at border region</vt:lpstr>
      <vt:lpstr>Romania CBC map 2004-2013</vt:lpstr>
      <vt:lpstr>HU- RO CBC cooperation</vt:lpstr>
      <vt:lpstr>HU-RO Program</vt:lpstr>
      <vt:lpstr> My experience:  CBC HU-RO between 2009 and 2013 </vt:lpstr>
      <vt:lpstr>CBC 2007-2013 RO SRB – eligibile counties</vt:lpstr>
      <vt:lpstr> Priority Axis for 2014-2020 reflects strategy and financial allocation</vt:lpstr>
      <vt:lpstr>Methodology of strategy definition: bottom up logic of strategy diagnostics combining needs, challenges and potentials.</vt:lpstr>
      <vt:lpstr>Strategy definition</vt:lpstr>
      <vt:lpstr>Priority Axis 1 : Employment promotion and services for an inclusive growth </vt:lpstr>
      <vt:lpstr>Priority Axis 2 : Environmental protection and risk management </vt:lpstr>
      <vt:lpstr>Priority Axis 3: Sustainable mobility and accessibility </vt:lpstr>
      <vt:lpstr>Priority Axis 4 : Attractiveness for sustainable tourism</vt:lpstr>
      <vt:lpstr>Priority Axis 5: technical assistance</vt:lpstr>
      <vt:lpstr>Last but not the least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Romanian experience in development of border regions of EU</dc:title>
  <dc:creator>BPCE BELGRAD</dc:creator>
  <cp:lastModifiedBy>BPCE Belgrad</cp:lastModifiedBy>
  <cp:revision>27</cp:revision>
  <dcterms:created xsi:type="dcterms:W3CDTF">2016-03-12T11:29:48Z</dcterms:created>
  <dcterms:modified xsi:type="dcterms:W3CDTF">2016-03-15T16:04:07Z</dcterms:modified>
</cp:coreProperties>
</file>